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257" r:id="rId4"/>
    <p:sldId id="298" r:id="rId5"/>
    <p:sldId id="305" r:id="rId6"/>
    <p:sldId id="261" r:id="rId7"/>
    <p:sldId id="306" r:id="rId8"/>
    <p:sldId id="307" r:id="rId9"/>
    <p:sldId id="308" r:id="rId10"/>
    <p:sldId id="310" r:id="rId11"/>
    <p:sldId id="309" r:id="rId12"/>
    <p:sldId id="312" r:id="rId13"/>
    <p:sldId id="304" r:id="rId14"/>
  </p:sldIdLst>
  <p:sldSz cx="9144000" cy="5143500" type="screen16x9"/>
  <p:notesSz cx="6797675" cy="9926638"/>
  <p:embeddedFontLst>
    <p:embeddedFont>
      <p:font typeface="Catamaran Light" panose="020B0604020202020204" charset="-18"/>
      <p:regular r:id="rId17"/>
      <p:bold r:id="rId18"/>
    </p:embeddedFont>
    <p:embeddedFont>
      <p:font typeface="Livvic" pitchFamily="2" charset="-18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00E93E-6495-4FAF-A292-077026623C52}">
  <a:tblStyle styleId="{8F00E93E-6495-4FAF-A292-077026623C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rednji slog 1 – poudarek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4626" autoAdjust="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/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l-SI"/>
              <a:t>Ministerstvo za okolje in prostor, IRGO, VGP, RCI, VGB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2BC18-D505-45AB-98A4-9DA3B92DFDD6}" type="datetimeFigureOut">
              <a:rPr lang="sl-SI" smtClean="0"/>
              <a:t>15. 11. 2023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l-SI"/>
              <a:t>Ministerstvo za okolje in prostor, IRGO, VGP, RCI, VGB</a:t>
            </a: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EBCED-3FCF-4528-B50D-BD51DA26702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5635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591640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576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13d9a7e_0_4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614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13d9a7e_0_4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614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13d9a7e_0_4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1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522eb7919_1_6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47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e13d9a7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e13d9a7e_0_4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5971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e13d9a7e_0_4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61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CUSTOM_27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4921575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21575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906139" y="2993035"/>
            <a:ext cx="18282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906139" y="3553810"/>
            <a:ext cx="152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2928557" y="2993035"/>
            <a:ext cx="17988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2928550" y="3553810"/>
            <a:ext cx="1476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3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60" r:id="rId4"/>
    <p:sldLayoutId id="214748366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.Vetrih@infra.si" TargetMode="External"/><Relationship Id="rId2" Type="http://schemas.openxmlformats.org/officeDocument/2006/relationships/hyperlink" Target="mailto:Bernarda.Podlipnik@gov.si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4247" r="3403"/>
          <a:stretch/>
        </p:blipFill>
        <p:spPr>
          <a:xfrm rot="16200000">
            <a:off x="3790000" y="-1"/>
            <a:ext cx="5143500" cy="5143500"/>
          </a:xfrm>
          <a:prstGeom prst="rect">
            <a:avLst/>
          </a:prstGeom>
        </p:spPr>
      </p:pic>
      <p:sp>
        <p:nvSpPr>
          <p:cNvPr id="128" name="Google Shape;128;p26"/>
          <p:cNvSpPr/>
          <p:nvPr/>
        </p:nvSpPr>
        <p:spPr>
          <a:xfrm rot="5400000">
            <a:off x="1428875" y="13850"/>
            <a:ext cx="3358800" cy="5026500"/>
          </a:xfrm>
          <a:prstGeom prst="rect">
            <a:avLst/>
          </a:prstGeom>
          <a:solidFill>
            <a:schemeClr val="accent1">
              <a:alpha val="86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29" name="Google Shape;129;p26"/>
          <p:cNvSpPr txBox="1">
            <a:spLocks noGrp="1"/>
          </p:cNvSpPr>
          <p:nvPr>
            <p:ph type="subTitle" idx="1"/>
          </p:nvPr>
        </p:nvSpPr>
        <p:spPr>
          <a:xfrm>
            <a:off x="595025" y="3206400"/>
            <a:ext cx="50265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Ministrstvo za okolje, podnebje in energijo</a:t>
            </a:r>
          </a:p>
          <a:p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Šmartno pri Litiji , 15.11.2023</a:t>
            </a:r>
          </a:p>
        </p:txBody>
      </p:sp>
      <p:sp>
        <p:nvSpPr>
          <p:cNvPr id="130" name="Google Shape;130;p26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l-SI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tamaran Light" panose="020B0604020202020204" charset="-18"/>
                <a:cs typeface="Catamaran Light" panose="020B0604020202020204" charset="-18"/>
              </a:rPr>
              <a:t>ODLAGALIŠČE RAKOVNIK</a:t>
            </a:r>
            <a:endParaRPr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tamaran Light" panose="020B0604020202020204" charset="-18"/>
              <a:cs typeface="Catamaran Light" panose="020B0604020202020204" charset="-18"/>
              <a:sym typeface="Livvic"/>
            </a:endParaRPr>
          </a:p>
        </p:txBody>
      </p:sp>
      <p:sp>
        <p:nvSpPr>
          <p:cNvPr id="131" name="Google Shape;131;p26"/>
          <p:cNvSpPr/>
          <p:nvPr/>
        </p:nvSpPr>
        <p:spPr>
          <a:xfrm rot="-5400000" flipH="1">
            <a:off x="7354200" y="2416550"/>
            <a:ext cx="3358800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build="p"/>
      <p:bldP spid="1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3751" y="144183"/>
            <a:ext cx="7841627" cy="68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2800" dirty="0">
                <a:latin typeface="Catamaran Light" panose="020B0604020202020204" charset="-18"/>
                <a:cs typeface="Catamaran Light" panose="020B0604020202020204" charset="-18"/>
              </a:rPr>
              <a:t>ZNAČILNE REŠITVE  </a:t>
            </a:r>
            <a:r>
              <a:rPr lang="sl-SI" sz="3200" b="0" dirty="0">
                <a:latin typeface="Catamaran Light" panose="020B0604020202020204" charset="-18"/>
                <a:cs typeface="Catamaran Light" panose="020B0604020202020204" charset="-18"/>
              </a:rPr>
              <a:t>4</a:t>
            </a:r>
            <a:endParaRPr lang="sl-SI" sz="2800" b="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69232" y="1034716"/>
            <a:ext cx="8181473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Monitoring okolja:	Trajno spremljanje učinkov sanacije: podzemne vode, 			potok, zrak,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rekultivacija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,  erozija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Na osnovi monitoringa:	Po potrebi investicijska vzdrževalna dela. </a:t>
            </a:r>
          </a:p>
          <a:p>
            <a:pPr>
              <a:lnSpc>
                <a:spcPct val="150000"/>
              </a:lnSpc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3235529" y="4884034"/>
            <a:ext cx="2648878" cy="2594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900" dirty="0">
                <a:solidFill>
                  <a:schemeClr val="bg1">
                    <a:lumMod val="75000"/>
                  </a:schemeClr>
                </a:solidFill>
                <a:latin typeface="Catamaran Light" panose="020B0604020202020204" charset="-18"/>
                <a:cs typeface="Catamaran Light" panose="020B0604020202020204" charset="-18"/>
              </a:rPr>
              <a:t>Ministrstvo za okolje in prostor, IRGO, VGP, RCI, VGB</a:t>
            </a:r>
          </a:p>
        </p:txBody>
      </p:sp>
    </p:spTree>
    <p:extLst>
      <p:ext uri="{BB962C8B-B14F-4D97-AF65-F5344CB8AC3E}">
        <p14:creationId xmlns:p14="http://schemas.microsoft.com/office/powerpoint/2010/main" val="3319240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3751" y="144183"/>
            <a:ext cx="7841627" cy="68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2800" dirty="0">
                <a:latin typeface="Catamaran Light" panose="020B0604020202020204" charset="-18"/>
                <a:cs typeface="Catamaran Light" panose="020B0604020202020204" charset="-18"/>
              </a:rPr>
              <a:t>ZNAČILNE REŠITVE  </a:t>
            </a:r>
            <a:r>
              <a:rPr lang="sl-SI" sz="3200" b="0" dirty="0">
                <a:latin typeface="Catamaran Light" panose="020B0604020202020204" charset="-18"/>
                <a:cs typeface="Catamaran Light" panose="020B0604020202020204" charset="-18"/>
              </a:rPr>
              <a:t>5</a:t>
            </a:r>
            <a:endParaRPr lang="sl-SI" sz="2800" b="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69232" y="1034716"/>
            <a:ext cx="8181473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Vrednost investicije:	5 mio EUR brez DDV , junij 2023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Investitor:		Ministrstvo za okolje, prostor in energijo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Upravljalec:		Infra d. o. o					</a:t>
            </a:r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3235529" y="4884034"/>
            <a:ext cx="2648878" cy="2594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900" dirty="0">
                <a:solidFill>
                  <a:schemeClr val="bg1">
                    <a:lumMod val="75000"/>
                  </a:schemeClr>
                </a:solidFill>
                <a:latin typeface="Catamaran Light" panose="020B0604020202020204" charset="-18"/>
                <a:cs typeface="Catamaran Light" panose="020B0604020202020204" charset="-18"/>
              </a:rPr>
              <a:t>Ministrstvo za okolje in prostor, IRGO, VGP, RCI, VGB</a:t>
            </a:r>
          </a:p>
        </p:txBody>
      </p:sp>
    </p:spTree>
    <p:extLst>
      <p:ext uri="{BB962C8B-B14F-4D97-AF65-F5344CB8AC3E}">
        <p14:creationId xmlns:p14="http://schemas.microsoft.com/office/powerpoint/2010/main" val="2297523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ctrTitle"/>
          </p:nvPr>
        </p:nvSpPr>
        <p:spPr>
          <a:xfrm>
            <a:off x="796324" y="119856"/>
            <a:ext cx="5250907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Terminski plan izvedbe sanacije</a:t>
            </a: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37" name="Google Shape;137;p27"/>
          <p:cNvSpPr txBox="1">
            <a:spLocks noGrp="1"/>
          </p:cNvSpPr>
          <p:nvPr>
            <p:ph type="subTitle" idx="4294967295"/>
          </p:nvPr>
        </p:nvSpPr>
        <p:spPr>
          <a:xfrm flipH="1">
            <a:off x="796325" y="974255"/>
            <a:ext cx="7409212" cy="3393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>
              <a:buNone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Terminski plan izvedbe sanacije: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Januar 2024  </a:t>
            </a: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bo izvedeno javno naročilo za izbor izvajalca za izvedbo sanacije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Izbor  izvajalca pričakujemo v mesecu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marcu 2024 </a:t>
            </a: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( če ne bo pritožb)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Izvedba sanacije  bo predvidoma potekala  od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aprila</a:t>
            </a: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 do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novembra 2024 </a:t>
            </a: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in se v mesecu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decembru </a:t>
            </a: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2024 zaključila</a:t>
            </a: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Ocenjena  vrednost investicije znaša okoli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5 MIO EUR  brez DDV</a:t>
            </a: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Finančna sredstva so predvidena v predlogu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proračuna RS za leto 2024 in 2025</a:t>
            </a:r>
          </a:p>
          <a:p>
            <a:pPr marL="152400" indent="0">
              <a:buNone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38" name="Google Shape;138;p27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39" name="Google Shape;139;p27"/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 panose="020B0604020202020204" charset="-18"/>
              <a:cs typeface="Catamaran Light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5166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2345" y="821160"/>
            <a:ext cx="7841627" cy="68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1000" dirty="0">
                <a:latin typeface="Catamaran Light" panose="020B0604020202020204" charset="-18"/>
                <a:cs typeface="Catamaran Light" panose="020B0604020202020204" charset="-18"/>
              </a:rPr>
              <a:t>Info:</a:t>
            </a:r>
            <a:br>
              <a:rPr lang="sl-SI" sz="1000" dirty="0">
                <a:latin typeface="Catamaran Light" panose="020B0604020202020204" charset="-18"/>
                <a:cs typeface="Catamaran Light" panose="020B0604020202020204" charset="-18"/>
              </a:rPr>
            </a:br>
            <a:r>
              <a:rPr lang="sl-SI" sz="1000" dirty="0">
                <a:latin typeface="Catamaran Light" panose="020B0604020202020204" charset="-18"/>
                <a:cs typeface="Catamaran Light" panose="020B0604020202020204" charset="-18"/>
              </a:rPr>
              <a:t>MOPE</a:t>
            </a:r>
            <a:br>
              <a:rPr lang="sl-SI" sz="1000" dirty="0">
                <a:latin typeface="Catamaran Light" panose="020B0604020202020204" charset="-18"/>
                <a:cs typeface="Catamaran Light" panose="020B0604020202020204" charset="-18"/>
              </a:rPr>
            </a:br>
            <a:r>
              <a:rPr lang="sl-SI" sz="1000" dirty="0">
                <a:latin typeface="Catamaran Light" panose="020B0604020202020204" charset="-18"/>
                <a:cs typeface="Catamaran Light" panose="020B0604020202020204" charset="-18"/>
                <a:hlinkClick r:id="rId2"/>
              </a:rPr>
              <a:t>Bernarda.Podlipnik@gov.si</a:t>
            </a:r>
            <a:br>
              <a:rPr lang="sl-SI" sz="1000" dirty="0">
                <a:latin typeface="Catamaran Light" panose="020B0604020202020204" charset="-18"/>
                <a:cs typeface="Catamaran Light" panose="020B0604020202020204" charset="-18"/>
              </a:rPr>
            </a:br>
            <a:r>
              <a:rPr lang="sl-SI" sz="1000" dirty="0">
                <a:latin typeface="Catamaran Light" panose="020B0604020202020204" charset="-18"/>
                <a:cs typeface="Catamaran Light" panose="020B0604020202020204" charset="-18"/>
              </a:rPr>
              <a:t>Infra d.o.o</a:t>
            </a:r>
            <a:br>
              <a:rPr lang="sl-SI" sz="1000" dirty="0">
                <a:latin typeface="Catamaran Light" panose="020B0604020202020204" charset="-18"/>
                <a:cs typeface="Catamaran Light" panose="020B0604020202020204" charset="-18"/>
              </a:rPr>
            </a:br>
            <a:r>
              <a:rPr lang="sl-SI" sz="1000" dirty="0">
                <a:latin typeface="Catamaran Light" panose="020B0604020202020204" charset="-18"/>
                <a:cs typeface="Catamaran Light" panose="020B0604020202020204" charset="-18"/>
                <a:hlinkClick r:id="rId3"/>
              </a:rPr>
              <a:t>Anton.Vetrih@infra.si</a:t>
            </a:r>
            <a:r>
              <a:rPr lang="sl-SI" sz="1000" dirty="0">
                <a:latin typeface="Catamaran Light" panose="020B0604020202020204" charset="-18"/>
                <a:cs typeface="Catamaran Light" panose="020B0604020202020204" charset="-18"/>
              </a:rPr>
              <a:t> </a:t>
            </a:r>
            <a:br>
              <a:rPr lang="sl-SI" sz="1000" dirty="0">
                <a:latin typeface="Catamaran Light" panose="020B0604020202020204" charset="-18"/>
                <a:cs typeface="Catamaran Light" panose="020B0604020202020204" charset="-18"/>
              </a:rPr>
            </a:br>
            <a:endParaRPr lang="sl-SI" sz="10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237072" y="1507156"/>
            <a:ext cx="81814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4000" b="1" dirty="0">
                <a:latin typeface="Catamaran Light" panose="020B0604020202020204" charset="-18"/>
                <a:cs typeface="Catamaran Light" panose="020B0604020202020204" charset="-18"/>
              </a:rPr>
              <a:t>Hvala za pozornost</a:t>
            </a:r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3235529" y="4884034"/>
            <a:ext cx="2648878" cy="2594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900" dirty="0">
                <a:solidFill>
                  <a:schemeClr val="bg1">
                    <a:lumMod val="75000"/>
                  </a:schemeClr>
                </a:solidFill>
                <a:latin typeface="Catamaran Light" panose="020B0604020202020204" charset="-18"/>
                <a:cs typeface="Catamaran Light" panose="020B0604020202020204" charset="-18"/>
              </a:rPr>
              <a:t>Ministrstvo za okolje in prostor, IRGO, VGP, RCI, VGB</a:t>
            </a:r>
          </a:p>
        </p:txBody>
      </p:sp>
    </p:spTree>
    <p:extLst>
      <p:ext uri="{BB962C8B-B14F-4D97-AF65-F5344CB8AC3E}">
        <p14:creationId xmlns:p14="http://schemas.microsoft.com/office/powerpoint/2010/main" val="1604607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ctrTitle"/>
          </p:nvPr>
        </p:nvSpPr>
        <p:spPr>
          <a:xfrm>
            <a:off x="796324" y="119856"/>
            <a:ext cx="5250907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UVOD</a:t>
            </a: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37" name="Google Shape;137;p27"/>
          <p:cNvSpPr txBox="1">
            <a:spLocks noGrp="1"/>
          </p:cNvSpPr>
          <p:nvPr>
            <p:ph type="subTitle" idx="4294967295"/>
          </p:nvPr>
        </p:nvSpPr>
        <p:spPr>
          <a:xfrm flipH="1">
            <a:off x="796325" y="974255"/>
            <a:ext cx="7409212" cy="3393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ODLAGALIŠČE RAKOVNIK je z odločbo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ARSO </a:t>
            </a: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opredeljeno kot zaprto odlagališče nenevarnih odpadkov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Odlagališče ima upravljavca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Infra d.o.o</a:t>
            </a: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., ki mora skrbeti za vse  zahteve, ki izhajajo iz odločbe o  zaprtem odlagališču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Te naloge so naslednje:</a:t>
            </a:r>
          </a:p>
          <a:p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izvajanje obratovalnega monitoringa in poročanje o stanju odlagališča MOPE in ARSO</a:t>
            </a:r>
          </a:p>
          <a:p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reden odvoz  izcedni voda</a:t>
            </a:r>
          </a:p>
          <a:p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redno vzdrževanje  telesa odlagališča in okolice</a:t>
            </a:r>
          </a:p>
          <a:p>
            <a:pPr marL="152400" indent="0">
              <a:buNone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Za te naloge MOPE vsako leto nameni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okoli 500.000 EUR </a:t>
            </a: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iz Proračuna Republike Slovenije</a:t>
            </a:r>
          </a:p>
          <a:p>
            <a:pPr marL="152400" indent="0">
              <a:buNone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Odlagališče je vsako leto predmet </a:t>
            </a:r>
            <a:r>
              <a:rPr lang="sl-SI" sz="1400" b="1" dirty="0">
                <a:latin typeface="Catamaran Light" panose="020B0604020202020204" charset="-18"/>
                <a:cs typeface="Catamaran Light" panose="020B0604020202020204" charset="-18"/>
              </a:rPr>
              <a:t>inšpekcijskega pregleda.</a:t>
            </a:r>
          </a:p>
          <a:p>
            <a:pPr marL="152400" indent="0">
              <a:buNone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>
              <a:buFont typeface="Wingdings" panose="05000000000000000000" pitchFamily="2" charset="2"/>
              <a:buChar char="q"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0" indent="0">
              <a:buNone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38" name="Google Shape;138;p27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39" name="Google Shape;139;p27"/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ctrTitle"/>
          </p:nvPr>
        </p:nvSpPr>
        <p:spPr>
          <a:xfrm>
            <a:off x="796324" y="119856"/>
            <a:ext cx="5250907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UVOD-kratka dejstva</a:t>
            </a: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37" name="Google Shape;137;p27"/>
          <p:cNvSpPr txBox="1">
            <a:spLocks noGrp="1"/>
          </p:cNvSpPr>
          <p:nvPr>
            <p:ph type="subTitle" idx="4294967295"/>
          </p:nvPr>
        </p:nvSpPr>
        <p:spPr>
          <a:xfrm flipH="1">
            <a:off x="796325" y="607356"/>
            <a:ext cx="7409212" cy="4171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ODLAGALIŠČE RAKOVNIK JE TRETIRANO KOT ODLAGALIŠČE NENEVARNIH ODPADKOV (umeščeno v dolinsko dno potoka Rakovnik)</a:t>
            </a:r>
          </a:p>
          <a:p>
            <a:pPr marL="152400" indent="0">
              <a:buNone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Na odlagališče Rakovnik je bilo odloženo cca 58.000 ton odpadkov iz takratne družbe IUV Vrhnika, obrat Šmartno pri Litiji in cca 2.000 ton komunalnih odpadkov.</a:t>
            </a:r>
          </a:p>
          <a:p>
            <a:pPr marL="152400" indent="0">
              <a:buNone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ZA OKOLJE ODLAGALIŠČE PREDSTAVLJA VIR EMISIJ KOT POSLEDICA NEUSTREZNE IZVEDBE, še posebno: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na nadzemne in podzemne vode (IZCEDNE VODE)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zrak (PLINI)</a:t>
            </a:r>
          </a:p>
          <a:p>
            <a:pPr marL="152400" indent="0">
              <a:buNone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Trenutno stanje odlagališča ni skladno s predpisi o ravnanju z odpadki, posebej glede izpolnjevanja zahtev Direktive 1999/31/ES o odlaganju na odlagališčih.</a:t>
            </a:r>
          </a:p>
          <a:p>
            <a:pPr>
              <a:buFont typeface="Wingdings" panose="05000000000000000000" pitchFamily="2" charset="2"/>
              <a:buChar char="q"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Odlagališče , tretirano kot odlagališče nenevarnih odpadkov, je imelo</a:t>
            </a:r>
          </a:p>
          <a:p>
            <a:pPr marL="152400" indent="0">
              <a:buNone/>
            </a:pPr>
            <a:r>
              <a:rPr lang="sl-SI" sz="1400" dirty="0">
                <a:latin typeface="Catamaran Light" panose="020B0604020202020204" charset="-18"/>
                <a:cs typeface="Catamaran Light" panose="020B0604020202020204" charset="-18"/>
              </a:rPr>
              <a:t>        od leta 2012 do l. 2019 status zaprtega odlagališča brez upravljavca.</a:t>
            </a:r>
          </a:p>
          <a:p>
            <a:pPr marL="152400" indent="0">
              <a:buNone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0" indent="0">
              <a:buNone/>
            </a:pPr>
            <a:endParaRPr lang="sl-SI" sz="14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38" name="Google Shape;138;p27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39" name="Google Shape;139;p27"/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2211880" y="4884034"/>
            <a:ext cx="4114800" cy="2267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900" dirty="0">
                <a:solidFill>
                  <a:schemeClr val="bg1">
                    <a:lumMod val="75000"/>
                  </a:schemeClr>
                </a:solidFill>
                <a:latin typeface="Catamaran Light" panose="020B0604020202020204" charset="-18"/>
                <a:cs typeface="Catamaran Light" panose="020B0604020202020204" charset="-18"/>
              </a:rPr>
              <a:t>Ministrstvo za okolje in prostor, IRGO, VGP, RCI, VGB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subTitle" idx="4294967295"/>
          </p:nvPr>
        </p:nvSpPr>
        <p:spPr>
          <a:xfrm flipH="1">
            <a:off x="857443" y="274200"/>
            <a:ext cx="6823675" cy="4433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MOPE JE IZVEDEL JAVNO NAROČILO ZA PROJEKTNO in INVESTICIJSKO DOKUMENTACIJO: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u="sng" dirty="0">
                <a:latin typeface="Catamaran Light" panose="020B0604020202020204" charset="-18"/>
                <a:cs typeface="Catamaran Light" panose="020B0604020202020204" charset="-18"/>
              </a:rPr>
              <a:t>Odlagališče Rakovnik</a:t>
            </a: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 – projekt vzdrževalnih del z ukrepi za odpravo prekomernih obremenitev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ki je zajemalo izdelavo naslednje dokumentacije in druge aktivnosti: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nov geodetski posnetek območja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geološke geomehanske raziskave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Idejna zasnova v variantah (IZN; predstavitev)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IZP (za projektne pogoje – izbrana varianta)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Investicijska dokumentacija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PZI (izvedbeni načrti)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program monitoringa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in drugi dokumenti skladno s projektno nalogo…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38" name="Google Shape;138;p27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27"/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Označba mesta noge 3"/>
          <p:cNvSpPr txBox="1">
            <a:spLocks/>
          </p:cNvSpPr>
          <p:nvPr/>
        </p:nvSpPr>
        <p:spPr>
          <a:xfrm>
            <a:off x="2211880" y="4884034"/>
            <a:ext cx="4114800" cy="2267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900" dirty="0">
                <a:solidFill>
                  <a:schemeClr val="bg1">
                    <a:lumMod val="75000"/>
                  </a:schemeClr>
                </a:solidFill>
              </a:rPr>
              <a:t>Ministrstvo za okolje in prostor, IRGO, VGP, RCI, VGB</a:t>
            </a:r>
          </a:p>
        </p:txBody>
      </p:sp>
    </p:spTree>
    <p:extLst>
      <p:ext uri="{BB962C8B-B14F-4D97-AF65-F5344CB8AC3E}">
        <p14:creationId xmlns:p14="http://schemas.microsoft.com/office/powerpoint/2010/main" val="5858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362099" y="253380"/>
            <a:ext cx="7771247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IZN (idejna zasnova v variantah)</a:t>
            </a:r>
            <a:endParaRPr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2211880" y="4884034"/>
            <a:ext cx="4114800" cy="2267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900" dirty="0">
                <a:solidFill>
                  <a:schemeClr val="bg1">
                    <a:lumMod val="75000"/>
                  </a:schemeClr>
                </a:solidFill>
                <a:latin typeface="Catamaran Light" panose="020B0604020202020204" charset="-18"/>
                <a:cs typeface="Catamaran Light" panose="020B0604020202020204" charset="-18"/>
              </a:rPr>
              <a:t>Ministrstvo za okolje in prostor, IRGO, VGP, RCI, VGB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362099" y="1239253"/>
            <a:ext cx="57740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V IZN so se glede na:</a:t>
            </a:r>
          </a:p>
          <a:p>
            <a:pPr marL="285750" lvl="1" indent="-285750" algn="ctr">
              <a:buFont typeface="Wingdings" panose="05000000000000000000" pitchFamily="2" charset="2"/>
              <a:buChar char="§"/>
            </a:pP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PREDHODNE RAZISKAVE</a:t>
            </a:r>
          </a:p>
          <a:p>
            <a:pPr marL="285750" lvl="1" indent="-285750" algn="ctr">
              <a:buFont typeface="Wingdings" panose="05000000000000000000" pitchFamily="2" charset="2"/>
              <a:buChar char="§"/>
            </a:pP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PREDHODNE ŠTUDIJE</a:t>
            </a:r>
          </a:p>
          <a:p>
            <a:pPr marL="285750" lvl="1" indent="-285750" algn="ctr">
              <a:buFont typeface="Wingdings" panose="05000000000000000000" pitchFamily="2" charset="2"/>
              <a:buChar char="§"/>
            </a:pP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NOVE GEODEZIJE</a:t>
            </a:r>
          </a:p>
          <a:p>
            <a:pPr marL="285750" lvl="1" indent="-285750" algn="ctr">
              <a:buFont typeface="Wingdings" panose="05000000000000000000" pitchFamily="2" charset="2"/>
              <a:buChar char="§"/>
            </a:pP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NOVIH GEOLOŠKIH PODATKOV</a:t>
            </a:r>
          </a:p>
          <a:p>
            <a:pPr lvl="1"/>
            <a:endParaRPr lang="sl-SI" sz="16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Izoblikovali osnovi potrebni ukrepi za zmanjšanje vpliva na okolje:</a:t>
            </a:r>
          </a:p>
          <a:p>
            <a:pPr marL="285750" lvl="1" indent="-285750" algn="ctr">
              <a:buFont typeface="Wingdings" panose="05000000000000000000" pitchFamily="2" charset="2"/>
              <a:buChar char="§"/>
            </a:pP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Nov pokrov odlagališča</a:t>
            </a:r>
          </a:p>
          <a:p>
            <a:pPr marL="285750" lvl="1" indent="-285750" algn="ctr">
              <a:buFont typeface="Wingdings" panose="05000000000000000000" pitchFamily="2" charset="2"/>
              <a:buChar char="§"/>
            </a:pP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Izvedba </a:t>
            </a:r>
            <a:r>
              <a:rPr lang="sl-SI" sz="1600" dirty="0" err="1">
                <a:latin typeface="Catamaran Light" panose="020B0604020202020204" charset="-18"/>
                <a:cs typeface="Catamaran Light" panose="020B0604020202020204" charset="-18"/>
              </a:rPr>
              <a:t>odplinjevanja</a:t>
            </a: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 (pasivnega) </a:t>
            </a:r>
          </a:p>
          <a:p>
            <a:pPr marL="285750" lvl="1" indent="-285750" algn="ctr">
              <a:buFont typeface="Wingdings" panose="05000000000000000000" pitchFamily="2" charset="2"/>
              <a:buChar char="§"/>
            </a:pP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Nov zajem izcednih voda (horizontalni in vertikalni) </a:t>
            </a:r>
          </a:p>
          <a:p>
            <a:pPr marL="285750" lvl="1" indent="-285750" algn="ctr">
              <a:buFont typeface="Wingdings" panose="05000000000000000000" pitchFamily="2" charset="2"/>
              <a:buChar char="§"/>
            </a:pP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Preprečiti dreniranje podtalne vode skozi deponijo – tesnilna zavesa</a:t>
            </a:r>
          </a:p>
        </p:txBody>
      </p:sp>
    </p:spTree>
    <p:extLst>
      <p:ext uri="{BB962C8B-B14F-4D97-AF65-F5344CB8AC3E}">
        <p14:creationId xmlns:p14="http://schemas.microsoft.com/office/powerpoint/2010/main" val="72339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ctrTitle" idx="4"/>
          </p:nvPr>
        </p:nvSpPr>
        <p:spPr>
          <a:xfrm>
            <a:off x="210588" y="173066"/>
            <a:ext cx="8079169" cy="6210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l-SI" sz="2800" dirty="0">
                <a:latin typeface="Catamaran Light" panose="020B0604020202020204" charset="-18"/>
                <a:cs typeface="Catamaran Light" panose="020B0604020202020204" charset="-18"/>
              </a:rPr>
              <a:t>PROBLEMATIKA POTOKA RAKOVNIK</a:t>
            </a:r>
            <a:endParaRPr sz="28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95" name="Google Shape;195;p31"/>
          <p:cNvSpPr/>
          <p:nvPr/>
        </p:nvSpPr>
        <p:spPr>
          <a:xfrm>
            <a:off x="-107156" y="1204000"/>
            <a:ext cx="7215000" cy="4017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97" name="Google Shape;197;p31"/>
          <p:cNvSpPr txBox="1">
            <a:spLocks noGrp="1"/>
          </p:cNvSpPr>
          <p:nvPr>
            <p:ph type="subTitle" idx="3"/>
          </p:nvPr>
        </p:nvSpPr>
        <p:spPr>
          <a:xfrm>
            <a:off x="300189" y="3541525"/>
            <a:ext cx="1828200" cy="13425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ureditev nove </a:t>
            </a:r>
            <a:r>
              <a:rPr lang="sl-SI" sz="1600" u="sng" dirty="0">
                <a:latin typeface="Catamaran Light" panose="020B0604020202020204" charset="-18"/>
                <a:cs typeface="Catamaran Light" panose="020B0604020202020204" charset="-18"/>
              </a:rPr>
              <a:t>odprte struge potoka</a:t>
            </a:r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 na zahodnem delu doline</a:t>
            </a:r>
          </a:p>
        </p:txBody>
      </p:sp>
      <p:sp>
        <p:nvSpPr>
          <p:cNvPr id="198" name="Google Shape;198;p31"/>
          <p:cNvSpPr txBox="1">
            <a:spLocks noGrp="1"/>
          </p:cNvSpPr>
          <p:nvPr>
            <p:ph type="ctrTitle" idx="2"/>
          </p:nvPr>
        </p:nvSpPr>
        <p:spPr>
          <a:xfrm>
            <a:off x="282124" y="2676717"/>
            <a:ext cx="1828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latin typeface="Catamaran Light" panose="020B0604020202020204" charset="-18"/>
                <a:cs typeface="Catamaran Light" panose="020B0604020202020204" charset="-18"/>
              </a:rPr>
              <a:t>VARIANTA 1</a:t>
            </a:r>
            <a:endParaRPr sz="20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202" name="Google Shape;202;p31"/>
          <p:cNvSpPr/>
          <p:nvPr/>
        </p:nvSpPr>
        <p:spPr>
          <a:xfrm rot="10800000" flipH="1">
            <a:off x="0" y="794083"/>
            <a:ext cx="7215000" cy="332352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2" name="Označba mesta noge 3"/>
          <p:cNvSpPr txBox="1">
            <a:spLocks/>
          </p:cNvSpPr>
          <p:nvPr/>
        </p:nvSpPr>
        <p:spPr>
          <a:xfrm>
            <a:off x="2211880" y="4884034"/>
            <a:ext cx="4114800" cy="2267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900" dirty="0">
                <a:solidFill>
                  <a:schemeClr val="bg1">
                    <a:lumMod val="75000"/>
                  </a:schemeClr>
                </a:solidFill>
                <a:latin typeface="Catamaran Light" panose="020B0604020202020204" charset="-18"/>
                <a:cs typeface="Catamaran Light" panose="020B0604020202020204" charset="-18"/>
              </a:rPr>
              <a:t>Ministrstvo za okolje in prostor, IRGO, VGP, RCI, VGB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300789" y="1212681"/>
            <a:ext cx="6569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Vsi osnovni ukrepi so posledica uskladitve odlagališča z veljavnimi standardi in zakonodajo. </a:t>
            </a:r>
          </a:p>
        </p:txBody>
      </p:sp>
      <p:sp>
        <p:nvSpPr>
          <p:cNvPr id="18" name="Google Shape;198;p31"/>
          <p:cNvSpPr txBox="1">
            <a:spLocks noGrp="1"/>
          </p:cNvSpPr>
          <p:nvPr>
            <p:ph type="ctrTitle" idx="2"/>
          </p:nvPr>
        </p:nvSpPr>
        <p:spPr>
          <a:xfrm>
            <a:off x="2712083" y="2668130"/>
            <a:ext cx="1828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latin typeface="Catamaran Light" panose="020B0604020202020204" charset="-18"/>
                <a:cs typeface="Catamaran Light" panose="020B0604020202020204" charset="-18"/>
              </a:rPr>
              <a:t>VARIANTA 2</a:t>
            </a:r>
            <a:endParaRPr sz="20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19" name="Google Shape;198;p31"/>
          <p:cNvSpPr txBox="1">
            <a:spLocks noGrp="1"/>
          </p:cNvSpPr>
          <p:nvPr>
            <p:ph type="ctrTitle" idx="2"/>
          </p:nvPr>
        </p:nvSpPr>
        <p:spPr>
          <a:xfrm>
            <a:off x="5106199" y="2672944"/>
            <a:ext cx="1828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 dirty="0">
                <a:latin typeface="Catamaran Light" panose="020B0604020202020204" charset="-18"/>
                <a:cs typeface="Catamaran Light" panose="020B0604020202020204" charset="-18"/>
              </a:rPr>
              <a:t>VARIANTA 3</a:t>
            </a:r>
            <a:endParaRPr sz="20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20" name="Google Shape;197;p31"/>
          <p:cNvSpPr txBox="1">
            <a:spLocks noGrp="1"/>
          </p:cNvSpPr>
          <p:nvPr>
            <p:ph type="subTitle" idx="3"/>
          </p:nvPr>
        </p:nvSpPr>
        <p:spPr>
          <a:xfrm>
            <a:off x="2690794" y="3546397"/>
            <a:ext cx="1828200" cy="1210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l-SI" sz="1600" dirty="0"/>
              <a:t>izvedba </a:t>
            </a:r>
            <a:r>
              <a:rPr lang="sl-SI" sz="1600" u="sng" dirty="0"/>
              <a:t>novega kanaliziranega odseka potoka </a:t>
            </a:r>
            <a:r>
              <a:rPr lang="sl-SI" sz="1600" dirty="0"/>
              <a:t>v gozdni poti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21" name="Google Shape;197;p31"/>
          <p:cNvSpPr txBox="1">
            <a:spLocks noGrp="1"/>
          </p:cNvSpPr>
          <p:nvPr>
            <p:ph type="subTitle" idx="3"/>
          </p:nvPr>
        </p:nvSpPr>
        <p:spPr>
          <a:xfrm>
            <a:off x="5062956" y="3541525"/>
            <a:ext cx="1828200" cy="10047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l-SI" sz="1600" u="sng" dirty="0"/>
              <a:t>sanacija obstoječega kanala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300189" y="2034661"/>
            <a:ext cx="656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Catamaran Light" panose="020B0604020202020204" charset="-18"/>
                <a:cs typeface="Catamaran Light" panose="020B0604020202020204" charset="-18"/>
              </a:rPr>
              <a:t>V izdelani IZN so bile obravnavane variante ureditve potoka Rakovnik:</a:t>
            </a:r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940904" y="3238021"/>
            <a:ext cx="0" cy="344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>
            <a:off x="3419062" y="3212532"/>
            <a:ext cx="0" cy="344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>
            <a:off x="5814882" y="3215140"/>
            <a:ext cx="6626" cy="3447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7" grpId="0" build="p"/>
      <p:bldP spid="198" grpId="0"/>
      <p:bldP spid="18" grpId="0"/>
      <p:bldP spid="19" grpId="0"/>
      <p:bldP spid="20" grpId="0" build="p"/>
      <p:bldP spid="21" grpId="0" build="p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3751" y="144183"/>
            <a:ext cx="7841627" cy="68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2800" dirty="0">
                <a:latin typeface="Catamaran Light" panose="020B0604020202020204" charset="-18"/>
                <a:cs typeface="Catamaran Light" panose="020B0604020202020204" charset="-18"/>
              </a:rPr>
              <a:t>ZNAČILNE REŠITVE  </a:t>
            </a:r>
            <a:r>
              <a:rPr lang="sl-SI" sz="3200" dirty="0">
                <a:latin typeface="Catamaran Light" panose="020B0604020202020204" charset="-18"/>
                <a:cs typeface="Catamaran Light" panose="020B0604020202020204" charset="-18"/>
              </a:rPr>
              <a:t>1</a:t>
            </a:r>
            <a:endParaRPr lang="sl-SI" sz="28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69232" y="1034716"/>
            <a:ext cx="8181473" cy="435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Poplavna varnost:	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Gorvodno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 od odlagališča se zgradi protipoplavni nasip 			prečno čez dolino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Protipoplavni nasip:	Dolžina 50 m, krona širina 3 m, tesnjen z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bentonitno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 zaveso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Potok Rakovnik:		Zgradi se nova struga potoka ob obstoječi cesti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Obstoječa cesta:		Cesta rekonstruira (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nadviša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) na območju 				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protipoplavnaga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 nasipa, dolžina 120 m, širina 2,5 m + 2 x 			0,5 m bankina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>
              <a:lnSpc>
                <a:spcPct val="150000"/>
              </a:lnSpc>
            </a:pPr>
            <a:r>
              <a:rPr lang="sl-SI" dirty="0">
                <a:latin typeface="Catamaran Light" panose="020B0604020202020204" charset="-18"/>
                <a:cs typeface="Catamaran Light" panose="020B0604020202020204" charset="-18"/>
              </a:rPr>
              <a:t> </a:t>
            </a:r>
          </a:p>
          <a:p>
            <a:pPr>
              <a:lnSpc>
                <a:spcPct val="150000"/>
              </a:lnSpc>
            </a:pPr>
            <a:endParaRPr lang="sl-SI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3235529" y="4884034"/>
            <a:ext cx="2648878" cy="2594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900" dirty="0">
                <a:solidFill>
                  <a:schemeClr val="bg1">
                    <a:lumMod val="75000"/>
                  </a:schemeClr>
                </a:solidFill>
                <a:latin typeface="Catamaran Light" panose="020B0604020202020204" charset="-18"/>
                <a:cs typeface="Catamaran Light" panose="020B0604020202020204" charset="-18"/>
              </a:rPr>
              <a:t>Ministrstvo za okolje in prostor, IRGO, VGP, RCI, VGB</a:t>
            </a:r>
          </a:p>
        </p:txBody>
      </p:sp>
    </p:spTree>
    <p:extLst>
      <p:ext uri="{BB962C8B-B14F-4D97-AF65-F5344CB8AC3E}">
        <p14:creationId xmlns:p14="http://schemas.microsoft.com/office/powerpoint/2010/main" val="3058131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3751" y="144183"/>
            <a:ext cx="7841627" cy="68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2800" dirty="0">
                <a:latin typeface="Catamaran Light" panose="020B0604020202020204" charset="-18"/>
                <a:cs typeface="Catamaran Light" panose="020B0604020202020204" charset="-18"/>
              </a:rPr>
              <a:t>ZNAČILNE REŠITVE  </a:t>
            </a:r>
            <a:r>
              <a:rPr lang="sl-SI" sz="3600" b="0" dirty="0">
                <a:latin typeface="Catamaran Light" panose="020B0604020202020204" charset="-18"/>
                <a:cs typeface="Catamaran Light" panose="020B0604020202020204" charset="-18"/>
              </a:rPr>
              <a:t>2</a:t>
            </a:r>
            <a:endParaRPr lang="sl-SI" sz="2800" b="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469232" y="1034716"/>
            <a:ext cx="8181473" cy="462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Podzemna voda:		Preprečitev namakanja dna odlagališča z izgradnjo			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gorvodne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  tesnilne zavese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Tesnilna zavesa	:	Iz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uvrtanih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pilototov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 fi 100 cm, dolžine cca 5 m, usekana 			v dolomitno podlago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Nov pokrov odlagališča:	Izvedba novega pokrova po vrhu in po brežinah 				odlagališča z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rekultivacijo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. Plasti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debljine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 250 cm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Pasivno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odplinjanja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:	Šest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odplinjakov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 z zasipom z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biofiltrsko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 mešanico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3235529" y="4884034"/>
            <a:ext cx="2648878" cy="2594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900" dirty="0">
                <a:solidFill>
                  <a:schemeClr val="bg1">
                    <a:lumMod val="75000"/>
                  </a:schemeClr>
                </a:solidFill>
                <a:latin typeface="Catamaran Light" panose="020B0604020202020204" charset="-18"/>
                <a:cs typeface="Catamaran Light" panose="020B0604020202020204" charset="-18"/>
              </a:rPr>
              <a:t>Ministrstvo za okolje in prostor, IRGO, VGP, RCI, VGB</a:t>
            </a:r>
          </a:p>
        </p:txBody>
      </p:sp>
    </p:spTree>
    <p:extLst>
      <p:ext uri="{BB962C8B-B14F-4D97-AF65-F5344CB8AC3E}">
        <p14:creationId xmlns:p14="http://schemas.microsoft.com/office/powerpoint/2010/main" val="330474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3751" y="144183"/>
            <a:ext cx="7841627" cy="685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sz="2800" dirty="0">
                <a:latin typeface="Catamaran Light" panose="020B0604020202020204" charset="-18"/>
                <a:cs typeface="Catamaran Light" panose="020B0604020202020204" charset="-18"/>
              </a:rPr>
              <a:t>ZNAČILNE REŠITVE  </a:t>
            </a:r>
            <a:r>
              <a:rPr lang="sl-SI" sz="3200" b="0" dirty="0">
                <a:latin typeface="Catamaran Light" panose="020B0604020202020204" charset="-18"/>
                <a:cs typeface="Catamaran Light" panose="020B0604020202020204" charset="-18"/>
              </a:rPr>
              <a:t>3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469232" y="1034716"/>
            <a:ext cx="8181473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Izcedne vode:		Zajem z bočno drenažo  in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uvrtanje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 horizontalnih drenov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Obstoječi betonski potok:	Nameni se za zajem izcednih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Bazen izcednih voda:	Bazen je v dobrem stanju. Se ohranja.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Čiščenj izcednih voda:	Lokalna ČN neracionalna. Predviden je odvoz.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Monitoring okolja:	Trajno spremljanje učinkov sanacije: podzemne vode, 			potok, zrak, </a:t>
            </a:r>
            <a:r>
              <a:rPr lang="sl-SI" sz="1800" dirty="0" err="1">
                <a:latin typeface="Catamaran Light" panose="020B0604020202020204" charset="-18"/>
                <a:cs typeface="Catamaran Light" panose="020B0604020202020204" charset="-18"/>
              </a:rPr>
              <a:t>rekultivacija</a:t>
            </a:r>
            <a:r>
              <a:rPr lang="sl-SI" sz="1800" dirty="0">
                <a:latin typeface="Catamaran Light" panose="020B0604020202020204" charset="-18"/>
                <a:cs typeface="Catamaran Light" panose="020B0604020202020204" charset="-18"/>
              </a:rPr>
              <a:t>,  erozija</a:t>
            </a:r>
          </a:p>
          <a:p>
            <a:pPr>
              <a:lnSpc>
                <a:spcPct val="150000"/>
              </a:lnSpc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sl-SI" sz="1800" dirty="0">
              <a:latin typeface="Catamaran Light" panose="020B0604020202020204" charset="-18"/>
              <a:cs typeface="Catamaran Light" panose="020B0604020202020204" charset="-18"/>
            </a:endParaRPr>
          </a:p>
        </p:txBody>
      </p:sp>
      <p:sp>
        <p:nvSpPr>
          <p:cNvPr id="8" name="Označba mesta noge 3"/>
          <p:cNvSpPr txBox="1">
            <a:spLocks/>
          </p:cNvSpPr>
          <p:nvPr/>
        </p:nvSpPr>
        <p:spPr>
          <a:xfrm>
            <a:off x="3235529" y="4884034"/>
            <a:ext cx="2648878" cy="25946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l-SI" sz="900" dirty="0">
                <a:solidFill>
                  <a:schemeClr val="bg1">
                    <a:lumMod val="75000"/>
                  </a:schemeClr>
                </a:solidFill>
                <a:latin typeface="Catamaran Light" panose="020B0604020202020204" charset="-18"/>
                <a:cs typeface="Catamaran Light" panose="020B0604020202020204" charset="-18"/>
              </a:rPr>
              <a:t>Ministrstvo za okolje in prostor, IRGO, VGP, RCI, VGB</a:t>
            </a:r>
          </a:p>
        </p:txBody>
      </p:sp>
    </p:spTree>
    <p:extLst>
      <p:ext uri="{BB962C8B-B14F-4D97-AF65-F5344CB8AC3E}">
        <p14:creationId xmlns:p14="http://schemas.microsoft.com/office/powerpoint/2010/main" val="113567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387771"/>
      </a:accent1>
      <a:accent2>
        <a:srgbClr val="212121"/>
      </a:accent2>
      <a:accent3>
        <a:srgbClr val="9ECFCB"/>
      </a:accent3>
      <a:accent4>
        <a:srgbClr val="289C91"/>
      </a:accent4>
      <a:accent5>
        <a:srgbClr val="619792"/>
      </a:accent5>
      <a:accent6>
        <a:srgbClr val="384C4B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964</Words>
  <Application>Microsoft Office PowerPoint</Application>
  <PresentationFormat>Diaprojekcija na zaslonu (16:9)</PresentationFormat>
  <Paragraphs>113</Paragraphs>
  <Slides>13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Catamaran Light</vt:lpstr>
      <vt:lpstr>Roboto</vt:lpstr>
      <vt:lpstr>Livvic</vt:lpstr>
      <vt:lpstr>Wingdings</vt:lpstr>
      <vt:lpstr>Arial</vt:lpstr>
      <vt:lpstr>Engineering Project Proposal by Slidesgo</vt:lpstr>
      <vt:lpstr>ODLAGALIŠČE RAKOVNIK</vt:lpstr>
      <vt:lpstr>UVOD</vt:lpstr>
      <vt:lpstr>UVOD-kratka dejstva</vt:lpstr>
      <vt:lpstr>PowerPointova predstavitev</vt:lpstr>
      <vt:lpstr>IZN (idejna zasnova v variantah)</vt:lpstr>
      <vt:lpstr>PROBLEMATIKA POTOKA RAKOVNIK</vt:lpstr>
      <vt:lpstr>ZNAČILNE REŠITVE  1</vt:lpstr>
      <vt:lpstr>ZNAČILNE REŠITVE  2</vt:lpstr>
      <vt:lpstr>ZNAČILNE REŠITVE  3</vt:lpstr>
      <vt:lpstr>ZNAČILNE REŠITVE  4</vt:lpstr>
      <vt:lpstr>ZNAČILNE REŠITVE  5</vt:lpstr>
      <vt:lpstr>Terminski plan izvedbe sanacije</vt:lpstr>
      <vt:lpstr>Info: MOPE Bernarda.Podlipnik@gov.si Infra d.o.o Anton.Vetrih@infra.si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ODLAGALIŠČE RAKOVNIK</dc:title>
  <dc:creator>Uporabnik</dc:creator>
  <cp:lastModifiedBy>Bernarda Podlipnik</cp:lastModifiedBy>
  <cp:revision>51</cp:revision>
  <cp:lastPrinted>2023-11-15T09:37:32Z</cp:lastPrinted>
  <dcterms:modified xsi:type="dcterms:W3CDTF">2023-11-15T10:10:13Z</dcterms:modified>
</cp:coreProperties>
</file>