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261" r:id="rId3"/>
    <p:sldId id="259" r:id="rId4"/>
    <p:sldId id="282" r:id="rId5"/>
    <p:sldId id="297" r:id="rId6"/>
    <p:sldId id="281" r:id="rId7"/>
    <p:sldId id="285" r:id="rId8"/>
    <p:sldId id="296" r:id="rId9"/>
    <p:sldId id="286" r:id="rId10"/>
    <p:sldId id="288" r:id="rId11"/>
    <p:sldId id="294" r:id="rId12"/>
    <p:sldId id="287" r:id="rId13"/>
    <p:sldId id="260" r:id="rId14"/>
    <p:sldId id="284" r:id="rId15"/>
    <p:sldId id="293" r:id="rId16"/>
    <p:sldId id="265" r:id="rId17"/>
    <p:sldId id="289" r:id="rId18"/>
    <p:sldId id="290" r:id="rId19"/>
    <p:sldId id="291" r:id="rId20"/>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C21B20CD-0B9A-49D8-A941-0ECDB2C9346E}">
          <p14:sldIdLst>
            <p14:sldId id="257"/>
            <p14:sldId id="261"/>
            <p14:sldId id="259"/>
            <p14:sldId id="282"/>
            <p14:sldId id="297"/>
            <p14:sldId id="281"/>
            <p14:sldId id="285"/>
            <p14:sldId id="296"/>
            <p14:sldId id="286"/>
            <p14:sldId id="288"/>
            <p14:sldId id="294"/>
            <p14:sldId id="287"/>
            <p14:sldId id="260"/>
            <p14:sldId id="284"/>
            <p14:sldId id="293"/>
            <p14:sldId id="265"/>
            <p14:sldId id="289"/>
            <p14:sldId id="290"/>
            <p14:sldId id="291"/>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o Šalamon" initials="MŠ"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F0464D"/>
    <a:srgbClr val="0000FF"/>
    <a:srgbClr val="000000"/>
    <a:srgbClr val="7A7989"/>
    <a:srgbClr val="FF0000"/>
    <a:srgbClr val="3E58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3"/>
    <p:restoredTop sz="94645"/>
  </p:normalViewPr>
  <p:slideViewPr>
    <p:cSldViewPr snapToGrid="0" snapToObjects="1" showGuides="1">
      <p:cViewPr varScale="1">
        <p:scale>
          <a:sx n="82" d="100"/>
          <a:sy n="82" d="100"/>
        </p:scale>
        <p:origin x="174" y="138"/>
      </p:cViewPr>
      <p:guideLst>
        <p:guide orient="horz" pos="4320"/>
        <p:guide pos="76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2" Type="http://schemas.openxmlformats.org/officeDocument/2006/relationships/hyperlink" Target="http://www.mju.gov.si/" TargetMode="External"/><Relationship Id="rId1" Type="http://schemas.openxmlformats.org/officeDocument/2006/relationships/hyperlink" Target="http://www.e-prostor.gov.si/"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www.e-prostor.gov.si/" TargetMode="External"/><Relationship Id="rId1" Type="http://schemas.openxmlformats.org/officeDocument/2006/relationships/hyperlink" Target="http://www.mju.gov.si/"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4A7B2-9D97-4415-9E38-A50FD83EA58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sl-SI"/>
        </a:p>
      </dgm:t>
    </dgm:pt>
    <dgm:pt modelId="{543D052B-AD4E-4F34-9167-761DE2E82088}">
      <dgm:prSet/>
      <dgm:spPr>
        <a:solidFill>
          <a:schemeClr val="bg2"/>
        </a:solidFill>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Ugotavljanje možnosti souporabe obstoječe infrastrukture</a:t>
          </a:r>
        </a:p>
      </dgm:t>
    </dgm:pt>
    <dgm:pt modelId="{0B0202B4-C300-40BB-AD3E-1F5A06C97F82}" type="parTrans" cxnId="{A3481FB7-AA85-4E07-8AEC-644251A772EA}">
      <dgm:prSet/>
      <dgm:spPr/>
      <dgm:t>
        <a:bodyPr/>
        <a:lstStyle/>
        <a:p>
          <a:endParaRPr lang="sl-SI"/>
        </a:p>
      </dgm:t>
    </dgm:pt>
    <dgm:pt modelId="{9F6BEA3C-F0F8-45F3-9FDC-7C9FCE9D302D}" type="sibTrans" cxnId="{A3481FB7-AA85-4E07-8AEC-644251A772EA}">
      <dgm:prSet/>
      <dgm:spPr>
        <a:solidFill>
          <a:srgbClr val="ED1B24"/>
        </a:solidFill>
      </dgm:spPr>
      <dgm:t>
        <a:bodyPr/>
        <a:lstStyle/>
        <a:p>
          <a:endParaRPr lang="sl-SI"/>
        </a:p>
      </dgm:t>
    </dgm:pt>
    <dgm:pt modelId="{103B406C-C54F-45A7-A8B1-7ECAAD73054D}">
      <dgm:prSet/>
      <dgm:spPr>
        <a:solidFill>
          <a:schemeClr val="bg2"/>
        </a:solidFill>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Ureditev služnostnih pravic na vseh občinskih/javnih zemljiščih</a:t>
          </a:r>
        </a:p>
      </dgm:t>
    </dgm:pt>
    <dgm:pt modelId="{4A2D860E-A10B-427D-87F5-F42062B807B0}" type="parTrans" cxnId="{77846FBD-4B08-42B3-BC47-B174A558B43B}">
      <dgm:prSet/>
      <dgm:spPr/>
      <dgm:t>
        <a:bodyPr/>
        <a:lstStyle/>
        <a:p>
          <a:endParaRPr lang="sl-SI"/>
        </a:p>
      </dgm:t>
    </dgm:pt>
    <dgm:pt modelId="{AF679685-186E-4DE4-9911-D84B056D43C5}" type="sibTrans" cxnId="{77846FBD-4B08-42B3-BC47-B174A558B43B}">
      <dgm:prSet/>
      <dgm:spPr>
        <a:solidFill>
          <a:srgbClr val="ED1B24"/>
        </a:solidFill>
      </dgm:spPr>
      <dgm:t>
        <a:bodyPr/>
        <a:lstStyle/>
        <a:p>
          <a:endParaRPr lang="sl-SI"/>
        </a:p>
      </dgm:t>
    </dgm:pt>
    <dgm:pt modelId="{B92B5D2E-AE77-4ACB-B935-3AA7CDA39A66}">
      <dgm:prSet/>
      <dgm:spPr>
        <a:solidFill>
          <a:schemeClr val="bg2"/>
        </a:solidFill>
      </dgm:spPr>
      <dgm:t>
        <a:bodyPr/>
        <a:lstStyle/>
        <a:p>
          <a:r>
            <a:rPr lang="sl-SI" b="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Naročanje priključkov s strani končnih uporabnikov</a:t>
          </a:r>
        </a:p>
      </dgm:t>
    </dgm:pt>
    <dgm:pt modelId="{A048B955-B441-4F84-97EC-AB4BABD0537C}" type="parTrans" cxnId="{1679B9F3-CEF9-4C87-B67D-149AC558A509}">
      <dgm:prSet/>
      <dgm:spPr/>
      <dgm:t>
        <a:bodyPr/>
        <a:lstStyle/>
        <a:p>
          <a:endParaRPr lang="sl-SI"/>
        </a:p>
      </dgm:t>
    </dgm:pt>
    <dgm:pt modelId="{0DAAE9D9-715C-44C3-807C-13869D3B94BD}" type="sibTrans" cxnId="{1679B9F3-CEF9-4C87-B67D-149AC558A509}">
      <dgm:prSet/>
      <dgm:spPr>
        <a:solidFill>
          <a:srgbClr val="ED1B24"/>
        </a:solidFill>
      </dgm:spPr>
      <dgm:t>
        <a:bodyPr/>
        <a:lstStyle/>
        <a:p>
          <a:endParaRPr lang="sl-SI"/>
        </a:p>
      </dgm:t>
    </dgm:pt>
    <dgm:pt modelId="{8393FB68-E4CD-4A61-BC1D-6B8A8BA267B6}">
      <dgm:prSet/>
      <dgm:spPr>
        <a:solidFill>
          <a:schemeClr val="bg2"/>
        </a:solidFill>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Pričetek izgradnje glavnih povezovalnih vodov, vozlišč, in TK jaškov v naseljih</a:t>
          </a:r>
        </a:p>
      </dgm:t>
    </dgm:pt>
    <dgm:pt modelId="{B9141217-D2FB-4116-B116-95532345E8FD}" type="parTrans" cxnId="{6491C33E-DC88-4F90-BFEF-7BF50B8C5B22}">
      <dgm:prSet/>
      <dgm:spPr/>
      <dgm:t>
        <a:bodyPr/>
        <a:lstStyle/>
        <a:p>
          <a:endParaRPr lang="sl-SI"/>
        </a:p>
      </dgm:t>
    </dgm:pt>
    <dgm:pt modelId="{4056AB84-CD67-46D8-B8C4-7005E390BC07}" type="sibTrans" cxnId="{6491C33E-DC88-4F90-BFEF-7BF50B8C5B22}">
      <dgm:prSet/>
      <dgm:spPr>
        <a:solidFill>
          <a:srgbClr val="7A7989"/>
        </a:solidFill>
      </dgm:spPr>
      <dgm:t>
        <a:bodyPr/>
        <a:lstStyle/>
        <a:p>
          <a:endParaRPr lang="sl-SI"/>
        </a:p>
      </dgm:t>
    </dgm:pt>
    <dgm:pt modelId="{5F496A04-1947-4474-A842-6864787FE805}">
      <dgm:prSet/>
      <dgm:spPr>
        <a:solidFill>
          <a:schemeClr val="bg2"/>
        </a:solidFill>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Preverjanje možnosti sočasne gradnje</a:t>
          </a:r>
        </a:p>
      </dgm:t>
    </dgm:pt>
    <dgm:pt modelId="{92312ED4-4806-44C0-82EA-FC42F449DD7D}" type="parTrans" cxnId="{15CE2686-E8AE-46BB-AF01-396198E602FD}">
      <dgm:prSet/>
      <dgm:spPr/>
      <dgm:t>
        <a:bodyPr/>
        <a:lstStyle/>
        <a:p>
          <a:endParaRPr lang="sl-SI"/>
        </a:p>
      </dgm:t>
    </dgm:pt>
    <dgm:pt modelId="{4E1D9C7D-CB4E-4E57-A8D0-49638FA1D1D3}" type="sibTrans" cxnId="{15CE2686-E8AE-46BB-AF01-396198E602FD}">
      <dgm:prSet/>
      <dgm:spPr/>
      <dgm:t>
        <a:bodyPr/>
        <a:lstStyle/>
        <a:p>
          <a:endParaRPr lang="sl-SI"/>
        </a:p>
      </dgm:t>
    </dgm:pt>
    <dgm:pt modelId="{1A0E0B4A-A545-4F5F-ABE5-F3813F31A21D}">
      <dgm:prSet/>
      <dgm:spPr>
        <a:solidFill>
          <a:schemeClr val="bg2"/>
        </a:solidFill>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Montaža aktivne opreme in vzpostavitev delovanja omrežja</a:t>
          </a:r>
        </a:p>
      </dgm:t>
    </dgm:pt>
    <dgm:pt modelId="{CCB9EC7C-398C-443C-A9A7-EB1527FA11B0}" type="parTrans" cxnId="{A14B9C07-8094-49AA-BD71-4F93065D7081}">
      <dgm:prSet/>
      <dgm:spPr/>
      <dgm:t>
        <a:bodyPr/>
        <a:lstStyle/>
        <a:p>
          <a:endParaRPr lang="sl-SI"/>
        </a:p>
      </dgm:t>
    </dgm:pt>
    <dgm:pt modelId="{1EA12300-35A3-4046-81D9-92ACF42785E8}" type="sibTrans" cxnId="{A14B9C07-8094-49AA-BD71-4F93065D7081}">
      <dgm:prSet/>
      <dgm:spPr/>
      <dgm:t>
        <a:bodyPr/>
        <a:lstStyle/>
        <a:p>
          <a:endParaRPr lang="sl-SI"/>
        </a:p>
      </dgm:t>
    </dgm:pt>
    <dgm:pt modelId="{98C69EBD-44F6-4505-9887-BFA5492B20CF}" type="pres">
      <dgm:prSet presAssocID="{4A94A7B2-9D97-4415-9E38-A50FD83EA581}" presName="Name0" presStyleCnt="0">
        <dgm:presLayoutVars>
          <dgm:dir/>
          <dgm:resizeHandles val="exact"/>
        </dgm:presLayoutVars>
      </dgm:prSet>
      <dgm:spPr/>
    </dgm:pt>
    <dgm:pt modelId="{021C62D8-802A-42AB-AF0E-6974BDCBE777}" type="pres">
      <dgm:prSet presAssocID="{4A94A7B2-9D97-4415-9E38-A50FD83EA581}" presName="arrow" presStyleLbl="bgShp" presStyleIdx="0" presStyleCnt="1"/>
      <dgm:spPr>
        <a:solidFill>
          <a:srgbClr val="F0464D"/>
        </a:solidFill>
        <a:ln>
          <a:noFill/>
        </a:ln>
      </dgm:spPr>
    </dgm:pt>
    <dgm:pt modelId="{0975116D-0826-4776-96E1-34F164876A96}" type="pres">
      <dgm:prSet presAssocID="{4A94A7B2-9D97-4415-9E38-A50FD83EA581}" presName="points" presStyleCnt="0"/>
      <dgm:spPr/>
    </dgm:pt>
    <dgm:pt modelId="{A787EBF3-8508-42D1-9E8E-0897058457D6}" type="pres">
      <dgm:prSet presAssocID="{5F496A04-1947-4474-A842-6864787FE805}" presName="compositeA" presStyleCnt="0"/>
      <dgm:spPr/>
    </dgm:pt>
    <dgm:pt modelId="{E6F41F2A-47FD-478F-B9DA-0F1EBDCE61AA}" type="pres">
      <dgm:prSet presAssocID="{5F496A04-1947-4474-A842-6864787FE805}" presName="textA" presStyleLbl="revTx" presStyleIdx="0" presStyleCnt="6">
        <dgm:presLayoutVars>
          <dgm:bulletEnabled val="1"/>
        </dgm:presLayoutVars>
      </dgm:prSet>
      <dgm:spPr/>
    </dgm:pt>
    <dgm:pt modelId="{C94F8A8F-FB8C-411A-A609-C719E7DB2895}" type="pres">
      <dgm:prSet presAssocID="{5F496A04-1947-4474-A842-6864787FE805}" presName="circleA" presStyleLbl="node1" presStyleIdx="0" presStyleCnt="6"/>
      <dgm:spPr>
        <a:solidFill>
          <a:schemeClr val="bg1"/>
        </a:solidFill>
        <a:ln>
          <a:noFill/>
        </a:ln>
      </dgm:spPr>
    </dgm:pt>
    <dgm:pt modelId="{A6220496-93FB-4A2A-9A14-3EDFD0D5BFC5}" type="pres">
      <dgm:prSet presAssocID="{5F496A04-1947-4474-A842-6864787FE805}" presName="spaceA" presStyleCnt="0"/>
      <dgm:spPr/>
    </dgm:pt>
    <dgm:pt modelId="{256AB732-67FD-44D6-8F60-E2C63E2ADB5C}" type="pres">
      <dgm:prSet presAssocID="{4E1D9C7D-CB4E-4E57-A8D0-49638FA1D1D3}" presName="space" presStyleCnt="0"/>
      <dgm:spPr/>
    </dgm:pt>
    <dgm:pt modelId="{92FAA917-DC06-4767-BE81-8A16CD513D59}" type="pres">
      <dgm:prSet presAssocID="{543D052B-AD4E-4F34-9167-761DE2E82088}" presName="compositeB" presStyleCnt="0"/>
      <dgm:spPr/>
    </dgm:pt>
    <dgm:pt modelId="{FDA546AA-688A-4A71-A031-0595026BBE76}" type="pres">
      <dgm:prSet presAssocID="{543D052B-AD4E-4F34-9167-761DE2E82088}" presName="textB" presStyleLbl="revTx" presStyleIdx="1" presStyleCnt="6">
        <dgm:presLayoutVars>
          <dgm:bulletEnabled val="1"/>
        </dgm:presLayoutVars>
      </dgm:prSet>
      <dgm:spPr/>
    </dgm:pt>
    <dgm:pt modelId="{2488EC26-2719-4EDB-87D1-F06BDFA28064}" type="pres">
      <dgm:prSet presAssocID="{543D052B-AD4E-4F34-9167-761DE2E82088}" presName="circleB" presStyleLbl="node1" presStyleIdx="1" presStyleCnt="6"/>
      <dgm:spPr>
        <a:solidFill>
          <a:schemeClr val="bg1"/>
        </a:solidFill>
        <a:ln>
          <a:noFill/>
        </a:ln>
      </dgm:spPr>
    </dgm:pt>
    <dgm:pt modelId="{4B739530-EB94-4084-82A6-53DBCB142C90}" type="pres">
      <dgm:prSet presAssocID="{543D052B-AD4E-4F34-9167-761DE2E82088}" presName="spaceB" presStyleCnt="0"/>
      <dgm:spPr/>
    </dgm:pt>
    <dgm:pt modelId="{ECE8FBAF-D25A-45B2-B253-23627F18A17E}" type="pres">
      <dgm:prSet presAssocID="{9F6BEA3C-F0F8-45F3-9FDC-7C9FCE9D302D}" presName="space" presStyleCnt="0"/>
      <dgm:spPr/>
    </dgm:pt>
    <dgm:pt modelId="{3C93AA5E-F3CC-430E-8087-0555AA3FDCFD}" type="pres">
      <dgm:prSet presAssocID="{103B406C-C54F-45A7-A8B1-7ECAAD73054D}" presName="compositeA" presStyleCnt="0"/>
      <dgm:spPr/>
    </dgm:pt>
    <dgm:pt modelId="{1EA8F3A0-EAF9-4480-B75B-D06427712544}" type="pres">
      <dgm:prSet presAssocID="{103B406C-C54F-45A7-A8B1-7ECAAD73054D}" presName="textA" presStyleLbl="revTx" presStyleIdx="2" presStyleCnt="6">
        <dgm:presLayoutVars>
          <dgm:bulletEnabled val="1"/>
        </dgm:presLayoutVars>
      </dgm:prSet>
      <dgm:spPr/>
    </dgm:pt>
    <dgm:pt modelId="{ADDD521E-3BB4-46CC-9AA8-F058C3777259}" type="pres">
      <dgm:prSet presAssocID="{103B406C-C54F-45A7-A8B1-7ECAAD73054D}" presName="circleA" presStyleLbl="node1" presStyleIdx="2" presStyleCnt="6"/>
      <dgm:spPr>
        <a:solidFill>
          <a:schemeClr val="bg1"/>
        </a:solidFill>
        <a:ln>
          <a:noFill/>
        </a:ln>
      </dgm:spPr>
    </dgm:pt>
    <dgm:pt modelId="{D4C6AB88-D7AE-4D62-A608-766D3B4BC92F}" type="pres">
      <dgm:prSet presAssocID="{103B406C-C54F-45A7-A8B1-7ECAAD73054D}" presName="spaceA" presStyleCnt="0"/>
      <dgm:spPr/>
    </dgm:pt>
    <dgm:pt modelId="{3D44F0FD-4B7A-4CAF-9003-E091319CF15D}" type="pres">
      <dgm:prSet presAssocID="{AF679685-186E-4DE4-9911-D84B056D43C5}" presName="space" presStyleCnt="0"/>
      <dgm:spPr/>
    </dgm:pt>
    <dgm:pt modelId="{78F2A843-0C13-483F-B801-E7BA84CF77A2}" type="pres">
      <dgm:prSet presAssocID="{B92B5D2E-AE77-4ACB-B935-3AA7CDA39A66}" presName="compositeB" presStyleCnt="0"/>
      <dgm:spPr/>
    </dgm:pt>
    <dgm:pt modelId="{94A11EB4-D757-4478-8BC4-03BF264291FC}" type="pres">
      <dgm:prSet presAssocID="{B92B5D2E-AE77-4ACB-B935-3AA7CDA39A66}" presName="textB" presStyleLbl="revTx" presStyleIdx="3" presStyleCnt="6">
        <dgm:presLayoutVars>
          <dgm:bulletEnabled val="1"/>
        </dgm:presLayoutVars>
      </dgm:prSet>
      <dgm:spPr/>
    </dgm:pt>
    <dgm:pt modelId="{8161F398-BEA1-4AC7-BB13-F4467290DF2B}" type="pres">
      <dgm:prSet presAssocID="{B92B5D2E-AE77-4ACB-B935-3AA7CDA39A66}" presName="circleB" presStyleLbl="node1" presStyleIdx="3" presStyleCnt="6"/>
      <dgm:spPr>
        <a:solidFill>
          <a:schemeClr val="bg1"/>
        </a:solidFill>
        <a:ln>
          <a:noFill/>
        </a:ln>
      </dgm:spPr>
    </dgm:pt>
    <dgm:pt modelId="{73545FEC-1531-446D-B42F-933B1153CE10}" type="pres">
      <dgm:prSet presAssocID="{B92B5D2E-AE77-4ACB-B935-3AA7CDA39A66}" presName="spaceB" presStyleCnt="0"/>
      <dgm:spPr/>
    </dgm:pt>
    <dgm:pt modelId="{270686B5-2618-4E90-A331-E1C8719DD436}" type="pres">
      <dgm:prSet presAssocID="{0DAAE9D9-715C-44C3-807C-13869D3B94BD}" presName="space" presStyleCnt="0"/>
      <dgm:spPr/>
    </dgm:pt>
    <dgm:pt modelId="{168B4F65-CBA2-4F94-861E-B1E89727E236}" type="pres">
      <dgm:prSet presAssocID="{8393FB68-E4CD-4A61-BC1D-6B8A8BA267B6}" presName="compositeA" presStyleCnt="0"/>
      <dgm:spPr/>
    </dgm:pt>
    <dgm:pt modelId="{F6518B33-BB62-446A-A7BF-D869AD05728A}" type="pres">
      <dgm:prSet presAssocID="{8393FB68-E4CD-4A61-BC1D-6B8A8BA267B6}" presName="textA" presStyleLbl="revTx" presStyleIdx="4" presStyleCnt="6" custScaleX="155687">
        <dgm:presLayoutVars>
          <dgm:bulletEnabled val="1"/>
        </dgm:presLayoutVars>
      </dgm:prSet>
      <dgm:spPr/>
    </dgm:pt>
    <dgm:pt modelId="{8D47B955-F97E-44F8-989C-80DA3CB35F55}" type="pres">
      <dgm:prSet presAssocID="{8393FB68-E4CD-4A61-BC1D-6B8A8BA267B6}" presName="circleA" presStyleLbl="node1" presStyleIdx="4" presStyleCnt="6"/>
      <dgm:spPr>
        <a:solidFill>
          <a:schemeClr val="bg1"/>
        </a:solidFill>
        <a:ln>
          <a:noFill/>
        </a:ln>
      </dgm:spPr>
    </dgm:pt>
    <dgm:pt modelId="{FD95F20C-9AC8-4781-971B-E58609F386C6}" type="pres">
      <dgm:prSet presAssocID="{8393FB68-E4CD-4A61-BC1D-6B8A8BA267B6}" presName="spaceA" presStyleCnt="0"/>
      <dgm:spPr/>
    </dgm:pt>
    <dgm:pt modelId="{EAAAD283-FBDE-4209-A137-91B25EC394F5}" type="pres">
      <dgm:prSet presAssocID="{4056AB84-CD67-46D8-B8C4-7005E390BC07}" presName="space" presStyleCnt="0"/>
      <dgm:spPr/>
    </dgm:pt>
    <dgm:pt modelId="{D17D4CE1-0AC3-4CB2-964A-FF9E6BC9CF90}" type="pres">
      <dgm:prSet presAssocID="{1A0E0B4A-A545-4F5F-ABE5-F3813F31A21D}" presName="compositeB" presStyleCnt="0"/>
      <dgm:spPr/>
    </dgm:pt>
    <dgm:pt modelId="{EC49D1AF-9E9A-4CC8-B148-7AFFAC52FA4D}" type="pres">
      <dgm:prSet presAssocID="{1A0E0B4A-A545-4F5F-ABE5-F3813F31A21D}" presName="textB" presStyleLbl="revTx" presStyleIdx="5" presStyleCnt="6">
        <dgm:presLayoutVars>
          <dgm:bulletEnabled val="1"/>
        </dgm:presLayoutVars>
      </dgm:prSet>
      <dgm:spPr/>
    </dgm:pt>
    <dgm:pt modelId="{1EDBE292-55DD-43FB-8B5E-EA23EBAE1DB9}" type="pres">
      <dgm:prSet presAssocID="{1A0E0B4A-A545-4F5F-ABE5-F3813F31A21D}" presName="circleB" presStyleLbl="node1" presStyleIdx="5" presStyleCnt="6"/>
      <dgm:spPr>
        <a:solidFill>
          <a:schemeClr val="bg1"/>
        </a:solidFill>
        <a:ln>
          <a:noFill/>
        </a:ln>
      </dgm:spPr>
    </dgm:pt>
    <dgm:pt modelId="{D584B48E-5A89-4087-9989-3814D14DC664}" type="pres">
      <dgm:prSet presAssocID="{1A0E0B4A-A545-4F5F-ABE5-F3813F31A21D}" presName="spaceB" presStyleCnt="0"/>
      <dgm:spPr/>
    </dgm:pt>
  </dgm:ptLst>
  <dgm:cxnLst>
    <dgm:cxn modelId="{A14B9C07-8094-49AA-BD71-4F93065D7081}" srcId="{4A94A7B2-9D97-4415-9E38-A50FD83EA581}" destId="{1A0E0B4A-A545-4F5F-ABE5-F3813F31A21D}" srcOrd="5" destOrd="0" parTransId="{CCB9EC7C-398C-443C-A9A7-EB1527FA11B0}" sibTransId="{1EA12300-35A3-4046-81D9-92ACF42785E8}"/>
    <dgm:cxn modelId="{1B6A0329-9073-40EE-9E42-9F494188EEE5}" type="presOf" srcId="{5F496A04-1947-4474-A842-6864787FE805}" destId="{E6F41F2A-47FD-478F-B9DA-0F1EBDCE61AA}" srcOrd="0" destOrd="0" presId="urn:microsoft.com/office/officeart/2005/8/layout/hProcess11"/>
    <dgm:cxn modelId="{A4262E38-30BF-4280-8276-37129280F6F1}" type="presOf" srcId="{1A0E0B4A-A545-4F5F-ABE5-F3813F31A21D}" destId="{EC49D1AF-9E9A-4CC8-B148-7AFFAC52FA4D}" srcOrd="0" destOrd="0" presId="urn:microsoft.com/office/officeart/2005/8/layout/hProcess11"/>
    <dgm:cxn modelId="{6491C33E-DC88-4F90-BFEF-7BF50B8C5B22}" srcId="{4A94A7B2-9D97-4415-9E38-A50FD83EA581}" destId="{8393FB68-E4CD-4A61-BC1D-6B8A8BA267B6}" srcOrd="4" destOrd="0" parTransId="{B9141217-D2FB-4116-B116-95532345E8FD}" sibTransId="{4056AB84-CD67-46D8-B8C4-7005E390BC07}"/>
    <dgm:cxn modelId="{8F611271-59F9-482F-8806-CA04D0FA9E26}" type="presOf" srcId="{543D052B-AD4E-4F34-9167-761DE2E82088}" destId="{FDA546AA-688A-4A71-A031-0595026BBE76}" srcOrd="0" destOrd="0" presId="urn:microsoft.com/office/officeart/2005/8/layout/hProcess11"/>
    <dgm:cxn modelId="{2845C474-5FAA-4C6D-940A-84C874A80D39}" type="presOf" srcId="{4A94A7B2-9D97-4415-9E38-A50FD83EA581}" destId="{98C69EBD-44F6-4505-9887-BFA5492B20CF}" srcOrd="0" destOrd="0" presId="urn:microsoft.com/office/officeart/2005/8/layout/hProcess11"/>
    <dgm:cxn modelId="{15CE2686-E8AE-46BB-AF01-396198E602FD}" srcId="{4A94A7B2-9D97-4415-9E38-A50FD83EA581}" destId="{5F496A04-1947-4474-A842-6864787FE805}" srcOrd="0" destOrd="0" parTransId="{92312ED4-4806-44C0-82EA-FC42F449DD7D}" sibTransId="{4E1D9C7D-CB4E-4E57-A8D0-49638FA1D1D3}"/>
    <dgm:cxn modelId="{A3481FB7-AA85-4E07-8AEC-644251A772EA}" srcId="{4A94A7B2-9D97-4415-9E38-A50FD83EA581}" destId="{543D052B-AD4E-4F34-9167-761DE2E82088}" srcOrd="1" destOrd="0" parTransId="{0B0202B4-C300-40BB-AD3E-1F5A06C97F82}" sibTransId="{9F6BEA3C-F0F8-45F3-9FDC-7C9FCE9D302D}"/>
    <dgm:cxn modelId="{77846FBD-4B08-42B3-BC47-B174A558B43B}" srcId="{4A94A7B2-9D97-4415-9E38-A50FD83EA581}" destId="{103B406C-C54F-45A7-A8B1-7ECAAD73054D}" srcOrd="2" destOrd="0" parTransId="{4A2D860E-A10B-427D-87F5-F42062B807B0}" sibTransId="{AF679685-186E-4DE4-9911-D84B056D43C5}"/>
    <dgm:cxn modelId="{18D478C3-00FF-4047-A8B0-76BCDC7819D6}" type="presOf" srcId="{B92B5D2E-AE77-4ACB-B935-3AA7CDA39A66}" destId="{94A11EB4-D757-4478-8BC4-03BF264291FC}" srcOrd="0" destOrd="0" presId="urn:microsoft.com/office/officeart/2005/8/layout/hProcess11"/>
    <dgm:cxn modelId="{B96A11D3-DEBD-4B25-A29B-C912ABAAE471}" type="presOf" srcId="{103B406C-C54F-45A7-A8B1-7ECAAD73054D}" destId="{1EA8F3A0-EAF9-4480-B75B-D06427712544}" srcOrd="0" destOrd="0" presId="urn:microsoft.com/office/officeart/2005/8/layout/hProcess11"/>
    <dgm:cxn modelId="{ED9C3AE3-EFA1-4EFA-8C35-52FEC4B1CAC7}" type="presOf" srcId="{8393FB68-E4CD-4A61-BC1D-6B8A8BA267B6}" destId="{F6518B33-BB62-446A-A7BF-D869AD05728A}" srcOrd="0" destOrd="0" presId="urn:microsoft.com/office/officeart/2005/8/layout/hProcess11"/>
    <dgm:cxn modelId="{1679B9F3-CEF9-4C87-B67D-149AC558A509}" srcId="{4A94A7B2-9D97-4415-9E38-A50FD83EA581}" destId="{B92B5D2E-AE77-4ACB-B935-3AA7CDA39A66}" srcOrd="3" destOrd="0" parTransId="{A048B955-B441-4F84-97EC-AB4BABD0537C}" sibTransId="{0DAAE9D9-715C-44C3-807C-13869D3B94BD}"/>
    <dgm:cxn modelId="{8AE279AA-BF94-4E72-84FA-4C22D8CE0628}" type="presParOf" srcId="{98C69EBD-44F6-4505-9887-BFA5492B20CF}" destId="{021C62D8-802A-42AB-AF0E-6974BDCBE777}" srcOrd="0" destOrd="0" presId="urn:microsoft.com/office/officeart/2005/8/layout/hProcess11"/>
    <dgm:cxn modelId="{417A01E1-A21C-47A9-BA3C-22C5E046465D}" type="presParOf" srcId="{98C69EBD-44F6-4505-9887-BFA5492B20CF}" destId="{0975116D-0826-4776-96E1-34F164876A96}" srcOrd="1" destOrd="0" presId="urn:microsoft.com/office/officeart/2005/8/layout/hProcess11"/>
    <dgm:cxn modelId="{3FF95D76-71BF-4A96-BE5B-8A85F87EF81A}" type="presParOf" srcId="{0975116D-0826-4776-96E1-34F164876A96}" destId="{A787EBF3-8508-42D1-9E8E-0897058457D6}" srcOrd="0" destOrd="0" presId="urn:microsoft.com/office/officeart/2005/8/layout/hProcess11"/>
    <dgm:cxn modelId="{EC46A4E5-91A2-4F52-830F-41EF4B6B9353}" type="presParOf" srcId="{A787EBF3-8508-42D1-9E8E-0897058457D6}" destId="{E6F41F2A-47FD-478F-B9DA-0F1EBDCE61AA}" srcOrd="0" destOrd="0" presId="urn:microsoft.com/office/officeart/2005/8/layout/hProcess11"/>
    <dgm:cxn modelId="{F93DFF30-AC91-4400-B245-9267ABC25FF9}" type="presParOf" srcId="{A787EBF3-8508-42D1-9E8E-0897058457D6}" destId="{C94F8A8F-FB8C-411A-A609-C719E7DB2895}" srcOrd="1" destOrd="0" presId="urn:microsoft.com/office/officeart/2005/8/layout/hProcess11"/>
    <dgm:cxn modelId="{CEC01326-06D5-4878-B7A5-FCECA5146D50}" type="presParOf" srcId="{A787EBF3-8508-42D1-9E8E-0897058457D6}" destId="{A6220496-93FB-4A2A-9A14-3EDFD0D5BFC5}" srcOrd="2" destOrd="0" presId="urn:microsoft.com/office/officeart/2005/8/layout/hProcess11"/>
    <dgm:cxn modelId="{49DC324D-3DE7-4E23-8BF4-2ED0DB00EB7A}" type="presParOf" srcId="{0975116D-0826-4776-96E1-34F164876A96}" destId="{256AB732-67FD-44D6-8F60-E2C63E2ADB5C}" srcOrd="1" destOrd="0" presId="urn:microsoft.com/office/officeart/2005/8/layout/hProcess11"/>
    <dgm:cxn modelId="{E754C1F0-2004-429A-A3A7-C62E707637FE}" type="presParOf" srcId="{0975116D-0826-4776-96E1-34F164876A96}" destId="{92FAA917-DC06-4767-BE81-8A16CD513D59}" srcOrd="2" destOrd="0" presId="urn:microsoft.com/office/officeart/2005/8/layout/hProcess11"/>
    <dgm:cxn modelId="{4EC17C3D-0D0C-4BDE-A0E4-BD7A15533BFC}" type="presParOf" srcId="{92FAA917-DC06-4767-BE81-8A16CD513D59}" destId="{FDA546AA-688A-4A71-A031-0595026BBE76}" srcOrd="0" destOrd="0" presId="urn:microsoft.com/office/officeart/2005/8/layout/hProcess11"/>
    <dgm:cxn modelId="{88203A53-8EB7-40CF-B9DD-A8A71D50C3DE}" type="presParOf" srcId="{92FAA917-DC06-4767-BE81-8A16CD513D59}" destId="{2488EC26-2719-4EDB-87D1-F06BDFA28064}" srcOrd="1" destOrd="0" presId="urn:microsoft.com/office/officeart/2005/8/layout/hProcess11"/>
    <dgm:cxn modelId="{E9AA8971-898C-49CE-A451-ECBE04EFBD80}" type="presParOf" srcId="{92FAA917-DC06-4767-BE81-8A16CD513D59}" destId="{4B739530-EB94-4084-82A6-53DBCB142C90}" srcOrd="2" destOrd="0" presId="urn:microsoft.com/office/officeart/2005/8/layout/hProcess11"/>
    <dgm:cxn modelId="{5007D43B-FCFA-4B1B-854C-4672DA2BCC2B}" type="presParOf" srcId="{0975116D-0826-4776-96E1-34F164876A96}" destId="{ECE8FBAF-D25A-45B2-B253-23627F18A17E}" srcOrd="3" destOrd="0" presId="urn:microsoft.com/office/officeart/2005/8/layout/hProcess11"/>
    <dgm:cxn modelId="{DDB3C7F6-BD2A-4CBB-9DA8-FDABDBF0AFFD}" type="presParOf" srcId="{0975116D-0826-4776-96E1-34F164876A96}" destId="{3C93AA5E-F3CC-430E-8087-0555AA3FDCFD}" srcOrd="4" destOrd="0" presId="urn:microsoft.com/office/officeart/2005/8/layout/hProcess11"/>
    <dgm:cxn modelId="{41F87A7F-1412-48FE-8A58-1594B7711719}" type="presParOf" srcId="{3C93AA5E-F3CC-430E-8087-0555AA3FDCFD}" destId="{1EA8F3A0-EAF9-4480-B75B-D06427712544}" srcOrd="0" destOrd="0" presId="urn:microsoft.com/office/officeart/2005/8/layout/hProcess11"/>
    <dgm:cxn modelId="{97F917F9-1BAE-44AB-A7FF-DA94FD352002}" type="presParOf" srcId="{3C93AA5E-F3CC-430E-8087-0555AA3FDCFD}" destId="{ADDD521E-3BB4-46CC-9AA8-F058C3777259}" srcOrd="1" destOrd="0" presId="urn:microsoft.com/office/officeart/2005/8/layout/hProcess11"/>
    <dgm:cxn modelId="{229056F2-39A8-4151-9952-E07EE0B6BA5C}" type="presParOf" srcId="{3C93AA5E-F3CC-430E-8087-0555AA3FDCFD}" destId="{D4C6AB88-D7AE-4D62-A608-766D3B4BC92F}" srcOrd="2" destOrd="0" presId="urn:microsoft.com/office/officeart/2005/8/layout/hProcess11"/>
    <dgm:cxn modelId="{547CAC27-3AF8-492A-801B-9CB72D0E97D6}" type="presParOf" srcId="{0975116D-0826-4776-96E1-34F164876A96}" destId="{3D44F0FD-4B7A-4CAF-9003-E091319CF15D}" srcOrd="5" destOrd="0" presId="urn:microsoft.com/office/officeart/2005/8/layout/hProcess11"/>
    <dgm:cxn modelId="{6C55837B-F18D-4D29-AF0E-5F86A48E9DD7}" type="presParOf" srcId="{0975116D-0826-4776-96E1-34F164876A96}" destId="{78F2A843-0C13-483F-B801-E7BA84CF77A2}" srcOrd="6" destOrd="0" presId="urn:microsoft.com/office/officeart/2005/8/layout/hProcess11"/>
    <dgm:cxn modelId="{13834CC5-B2EF-458E-AA36-F5AA0D9BA194}" type="presParOf" srcId="{78F2A843-0C13-483F-B801-E7BA84CF77A2}" destId="{94A11EB4-D757-4478-8BC4-03BF264291FC}" srcOrd="0" destOrd="0" presId="urn:microsoft.com/office/officeart/2005/8/layout/hProcess11"/>
    <dgm:cxn modelId="{6FC7DB30-0444-4008-8B54-F42BF9398552}" type="presParOf" srcId="{78F2A843-0C13-483F-B801-E7BA84CF77A2}" destId="{8161F398-BEA1-4AC7-BB13-F4467290DF2B}" srcOrd="1" destOrd="0" presId="urn:microsoft.com/office/officeart/2005/8/layout/hProcess11"/>
    <dgm:cxn modelId="{3A15DEA6-B872-4CE7-9622-AA0A097145D4}" type="presParOf" srcId="{78F2A843-0C13-483F-B801-E7BA84CF77A2}" destId="{73545FEC-1531-446D-B42F-933B1153CE10}" srcOrd="2" destOrd="0" presId="urn:microsoft.com/office/officeart/2005/8/layout/hProcess11"/>
    <dgm:cxn modelId="{E08A4E3C-B021-4FB5-9034-DA788E31CBDD}" type="presParOf" srcId="{0975116D-0826-4776-96E1-34F164876A96}" destId="{270686B5-2618-4E90-A331-E1C8719DD436}" srcOrd="7" destOrd="0" presId="urn:microsoft.com/office/officeart/2005/8/layout/hProcess11"/>
    <dgm:cxn modelId="{80A45F5B-94EE-4AB9-B878-B2F33F87EF28}" type="presParOf" srcId="{0975116D-0826-4776-96E1-34F164876A96}" destId="{168B4F65-CBA2-4F94-861E-B1E89727E236}" srcOrd="8" destOrd="0" presId="urn:microsoft.com/office/officeart/2005/8/layout/hProcess11"/>
    <dgm:cxn modelId="{F5FC10DC-EB94-44FD-8EA3-68B2E4561B65}" type="presParOf" srcId="{168B4F65-CBA2-4F94-861E-B1E89727E236}" destId="{F6518B33-BB62-446A-A7BF-D869AD05728A}" srcOrd="0" destOrd="0" presId="urn:microsoft.com/office/officeart/2005/8/layout/hProcess11"/>
    <dgm:cxn modelId="{FD896586-57D5-4204-8415-1278FFAABD8A}" type="presParOf" srcId="{168B4F65-CBA2-4F94-861E-B1E89727E236}" destId="{8D47B955-F97E-44F8-989C-80DA3CB35F55}" srcOrd="1" destOrd="0" presId="urn:microsoft.com/office/officeart/2005/8/layout/hProcess11"/>
    <dgm:cxn modelId="{6086C9DB-DDF9-4DF3-AAC8-692980E94D50}" type="presParOf" srcId="{168B4F65-CBA2-4F94-861E-B1E89727E236}" destId="{FD95F20C-9AC8-4781-971B-E58609F386C6}" srcOrd="2" destOrd="0" presId="urn:microsoft.com/office/officeart/2005/8/layout/hProcess11"/>
    <dgm:cxn modelId="{F923915B-733B-4CC2-B279-0898E9D8DA75}" type="presParOf" srcId="{0975116D-0826-4776-96E1-34F164876A96}" destId="{EAAAD283-FBDE-4209-A137-91B25EC394F5}" srcOrd="9" destOrd="0" presId="urn:microsoft.com/office/officeart/2005/8/layout/hProcess11"/>
    <dgm:cxn modelId="{5D894580-25F4-4616-B996-515CB9A878C9}" type="presParOf" srcId="{0975116D-0826-4776-96E1-34F164876A96}" destId="{D17D4CE1-0AC3-4CB2-964A-FF9E6BC9CF90}" srcOrd="10" destOrd="0" presId="urn:microsoft.com/office/officeart/2005/8/layout/hProcess11"/>
    <dgm:cxn modelId="{C3CE196C-5112-4A47-998C-D7605BF7EC5B}" type="presParOf" srcId="{D17D4CE1-0AC3-4CB2-964A-FF9E6BC9CF90}" destId="{EC49D1AF-9E9A-4CC8-B148-7AFFAC52FA4D}" srcOrd="0" destOrd="0" presId="urn:microsoft.com/office/officeart/2005/8/layout/hProcess11"/>
    <dgm:cxn modelId="{1AB7E0F5-52FA-4144-87F0-0231DEA86198}" type="presParOf" srcId="{D17D4CE1-0AC3-4CB2-964A-FF9E6BC9CF90}" destId="{1EDBE292-55DD-43FB-8B5E-EA23EBAE1DB9}" srcOrd="1" destOrd="0" presId="urn:microsoft.com/office/officeart/2005/8/layout/hProcess11"/>
    <dgm:cxn modelId="{EC308239-3E86-4114-AE8A-62832D814A50}" type="presParOf" srcId="{D17D4CE1-0AC3-4CB2-964A-FF9E6BC9CF90}" destId="{D584B48E-5A89-4087-9989-3814D14DC66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94A7B2-9D97-4415-9E38-A50FD83EA581}" type="doc">
      <dgm:prSet loTypeId="urn:microsoft.com/office/officeart/2009/3/layout/RandomtoResultProcess" loCatId="process" qsTypeId="urn:microsoft.com/office/officeart/2005/8/quickstyle/simple1" qsCatId="simple" csTypeId="urn:microsoft.com/office/officeart/2005/8/colors/accent1_4" csCatId="accent1" phldr="1"/>
      <dgm:spPr/>
      <dgm:t>
        <a:bodyPr/>
        <a:lstStyle/>
        <a:p>
          <a:endParaRPr lang="sl-SI"/>
        </a:p>
      </dgm:t>
    </dgm:pt>
    <dgm:pt modelId="{543D052B-AD4E-4F34-9167-761DE2E82088}">
      <dgm:prSet/>
      <dgm:spPr>
        <a:noFill/>
        <a:ln>
          <a:solidFill>
            <a:srgbClr val="F0464D"/>
          </a:solidFill>
        </a:ln>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Baza RUNE www.ruralnetwork.eu</a:t>
          </a:r>
        </a:p>
      </dgm:t>
    </dgm:pt>
    <dgm:pt modelId="{0B0202B4-C300-40BB-AD3E-1F5A06C97F82}" type="parTrans" cxnId="{A3481FB7-AA85-4E07-8AEC-644251A772EA}">
      <dgm:prSet/>
      <dgm:spPr/>
      <dgm:t>
        <a:bodyPr/>
        <a:lstStyle/>
        <a:p>
          <a:endParaRPr lang="sl-SI"/>
        </a:p>
      </dgm:t>
    </dgm:pt>
    <dgm:pt modelId="{9F6BEA3C-F0F8-45F3-9FDC-7C9FCE9D302D}" type="sibTrans" cxnId="{A3481FB7-AA85-4E07-8AEC-644251A772EA}">
      <dgm:prSet/>
      <dgm:spPr>
        <a:solidFill>
          <a:srgbClr val="F0464D">
            <a:alpha val="90000"/>
          </a:srgbClr>
        </a:solidFill>
        <a:ln>
          <a:solidFill>
            <a:schemeClr val="bg1">
              <a:alpha val="90000"/>
            </a:schemeClr>
          </a:solidFill>
        </a:ln>
      </dgm:spPr>
      <dgm:t>
        <a:bodyPr/>
        <a:lstStyle/>
        <a:p>
          <a:endParaRPr lang="sl-SI"/>
        </a:p>
      </dgm:t>
    </dgm:pt>
    <dgm:pt modelId="{B92B5D2E-AE77-4ACB-B935-3AA7CDA39A66}">
      <dgm:prSet/>
      <dgm:spPr>
        <a:noFill/>
        <a:ln>
          <a:solidFill>
            <a:srgbClr val="F0464D"/>
          </a:solidFill>
        </a:ln>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Javni vpogled v podatke o nepremičninah </a:t>
          </a:r>
          <a:r>
            <a:rPr lang="sl-SI" dirty="0">
              <a:solidFill>
                <a:srgbClr val="0000FF"/>
              </a:solidFill>
              <a:latin typeface="Lato Light" panose="020F0502020204030203" pitchFamily="34" charset="0"/>
              <a:ea typeface="Lato Light" panose="020F0502020204030203" pitchFamily="34" charset="0"/>
              <a:cs typeface="Lato Light" panose="020F0502020204030203" pitchFamily="34" charset="0"/>
              <a:hlinkClick xmlns:r="http://schemas.openxmlformats.org/officeDocument/2006/relationships" r:id="rId1"/>
            </a:rPr>
            <a:t>www.e-prostor.gov.si</a:t>
          </a:r>
          <a:endParaRPr lang="sl-SI" dirty="0">
            <a:solidFill>
              <a:srgbClr val="0000FF"/>
            </a:solidFill>
            <a:latin typeface="Lato Light" panose="020F0502020204030203" pitchFamily="34" charset="0"/>
            <a:ea typeface="Lato Light" panose="020F0502020204030203" pitchFamily="34" charset="0"/>
            <a:cs typeface="Lato Light" panose="020F0502020204030203" pitchFamily="34" charset="0"/>
          </a:endParaRPr>
        </a:p>
        <a:p>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gm:t>
    </dgm:pt>
    <dgm:pt modelId="{A048B955-B441-4F84-97EC-AB4BABD0537C}" type="parTrans" cxnId="{1679B9F3-CEF9-4C87-B67D-149AC558A509}">
      <dgm:prSet/>
      <dgm:spPr/>
      <dgm:t>
        <a:bodyPr/>
        <a:lstStyle/>
        <a:p>
          <a:endParaRPr lang="sl-SI"/>
        </a:p>
      </dgm:t>
    </dgm:pt>
    <dgm:pt modelId="{0DAAE9D9-715C-44C3-807C-13869D3B94BD}" type="sibTrans" cxnId="{1679B9F3-CEF9-4C87-B67D-149AC558A509}">
      <dgm:prSet/>
      <dgm:spPr>
        <a:solidFill>
          <a:srgbClr val="F0464D">
            <a:alpha val="90000"/>
          </a:srgbClr>
        </a:solidFill>
        <a:ln>
          <a:solidFill>
            <a:schemeClr val="bg1">
              <a:alpha val="90000"/>
            </a:schemeClr>
          </a:solidFill>
        </a:ln>
      </dgm:spPr>
      <dgm:t>
        <a:bodyPr/>
        <a:lstStyle/>
        <a:p>
          <a:endParaRPr lang="sl-SI"/>
        </a:p>
      </dgm:t>
    </dgm:pt>
    <dgm:pt modelId="{8393FB68-E4CD-4A61-BC1D-6B8A8BA267B6}">
      <dgm:prSet/>
      <dgm:spPr>
        <a:noFill/>
        <a:ln>
          <a:solidFill>
            <a:srgbClr val="F0464D"/>
          </a:solidFill>
        </a:ln>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AKOS</a:t>
          </a:r>
        </a:p>
      </dgm:t>
    </dgm:pt>
    <dgm:pt modelId="{B9141217-D2FB-4116-B116-95532345E8FD}" type="parTrans" cxnId="{6491C33E-DC88-4F90-BFEF-7BF50B8C5B22}">
      <dgm:prSet/>
      <dgm:spPr/>
      <dgm:t>
        <a:bodyPr/>
        <a:lstStyle/>
        <a:p>
          <a:endParaRPr lang="sl-SI"/>
        </a:p>
      </dgm:t>
    </dgm:pt>
    <dgm:pt modelId="{4056AB84-CD67-46D8-B8C4-7005E390BC07}" type="sibTrans" cxnId="{6491C33E-DC88-4F90-BFEF-7BF50B8C5B22}">
      <dgm:prSet/>
      <dgm:spPr/>
      <dgm:t>
        <a:bodyPr/>
        <a:lstStyle/>
        <a:p>
          <a:endParaRPr lang="sl-SI"/>
        </a:p>
      </dgm:t>
    </dgm:pt>
    <dgm:pt modelId="{40DE2E28-C894-446F-9CA0-BD1111528730}">
      <dgm:prSet/>
      <dgm:spPr>
        <a:noFill/>
        <a:ln>
          <a:solidFill>
            <a:srgbClr val="F0464D"/>
          </a:solidFill>
        </a:ln>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Baza belih lis </a:t>
          </a:r>
          <a:r>
            <a:rPr lang="sl-SI" dirty="0">
              <a:solidFill>
                <a:srgbClr val="0000FF"/>
              </a:solidFill>
              <a:latin typeface="Lato Light" panose="020F0502020204030203" pitchFamily="34" charset="0"/>
              <a:ea typeface="Lato Light" panose="020F0502020204030203" pitchFamily="34" charset="0"/>
              <a:cs typeface="Lato Light" panose="020F0502020204030203" pitchFamily="34" charset="0"/>
              <a:hlinkClick xmlns:r="http://schemas.openxmlformats.org/officeDocument/2006/relationships" r:id="rId2"/>
            </a:rPr>
            <a:t>www.mju.gov.si</a:t>
          </a:r>
          <a:endParaRPr lang="sl-SI" dirty="0">
            <a:solidFill>
              <a:srgbClr val="0000FF"/>
            </a:solidFill>
            <a:latin typeface="Lato Light" panose="020F0502020204030203" pitchFamily="34" charset="0"/>
            <a:ea typeface="Lato Light" panose="020F0502020204030203" pitchFamily="34" charset="0"/>
            <a:cs typeface="Lato Light" panose="020F0502020204030203" pitchFamily="34" charset="0"/>
          </a:endParaRPr>
        </a:p>
        <a:p>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gm:t>
    </dgm:pt>
    <dgm:pt modelId="{162126E8-E988-4E93-8F3C-5F5DD7B9AB42}" type="parTrans" cxnId="{77092795-D8B2-4C83-BB5E-AD2DCDDC55CB}">
      <dgm:prSet/>
      <dgm:spPr/>
      <dgm:t>
        <a:bodyPr/>
        <a:lstStyle/>
        <a:p>
          <a:endParaRPr lang="sl-SI"/>
        </a:p>
      </dgm:t>
    </dgm:pt>
    <dgm:pt modelId="{D28393AA-AEB7-487E-8CA4-437F75A5C630}" type="sibTrans" cxnId="{77092795-D8B2-4C83-BB5E-AD2DCDDC55CB}">
      <dgm:prSet/>
      <dgm:spPr/>
      <dgm:t>
        <a:bodyPr/>
        <a:lstStyle/>
        <a:p>
          <a:endParaRPr lang="sl-SI"/>
        </a:p>
      </dgm:t>
    </dgm:pt>
    <dgm:pt modelId="{D6C990BC-E44E-49A9-AC39-66FEF6E1C4C4}">
      <dgm:prSet/>
      <dgm:spPr>
        <a:noFill/>
        <a:ln>
          <a:solidFill>
            <a:srgbClr val="F0464D"/>
          </a:solidFill>
        </a:ln>
      </dgm:spPr>
      <dgm:t>
        <a:bodyPr/>
        <a:lstStyle/>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Preverjanje pri operaterju</a:t>
          </a:r>
        </a:p>
      </dgm:t>
    </dgm:pt>
    <dgm:pt modelId="{DEC1B6FC-87DA-46A9-9E78-53CFA4D08191}" type="parTrans" cxnId="{C9B0EB1B-90E4-4C12-A4C3-13F53DF44D54}">
      <dgm:prSet/>
      <dgm:spPr/>
      <dgm:t>
        <a:bodyPr/>
        <a:lstStyle/>
        <a:p>
          <a:endParaRPr lang="sl-SI"/>
        </a:p>
      </dgm:t>
    </dgm:pt>
    <dgm:pt modelId="{B36DBC8A-8244-47FD-8688-7424FA914245}" type="sibTrans" cxnId="{C9B0EB1B-90E4-4C12-A4C3-13F53DF44D54}">
      <dgm:prSet/>
      <dgm:spPr/>
      <dgm:t>
        <a:bodyPr/>
        <a:lstStyle/>
        <a:p>
          <a:endParaRPr lang="sl-SI"/>
        </a:p>
      </dgm:t>
    </dgm:pt>
    <dgm:pt modelId="{2B647F97-FE79-40B5-ADF4-D3C0386335D0}" type="pres">
      <dgm:prSet presAssocID="{4A94A7B2-9D97-4415-9E38-A50FD83EA581}" presName="Name0" presStyleCnt="0">
        <dgm:presLayoutVars>
          <dgm:dir/>
          <dgm:animOne val="branch"/>
          <dgm:animLvl val="lvl"/>
        </dgm:presLayoutVars>
      </dgm:prSet>
      <dgm:spPr/>
    </dgm:pt>
    <dgm:pt modelId="{B760FBCB-86A9-4B1A-B29A-8F2A0A462EB9}" type="pres">
      <dgm:prSet presAssocID="{543D052B-AD4E-4F34-9167-761DE2E82088}" presName="chaos" presStyleCnt="0"/>
      <dgm:spPr/>
    </dgm:pt>
    <dgm:pt modelId="{E453350B-683C-49DB-B878-C4E5D969F76A}" type="pres">
      <dgm:prSet presAssocID="{543D052B-AD4E-4F34-9167-761DE2E82088}" presName="parTx1" presStyleLbl="revTx" presStyleIdx="0" presStyleCnt="4"/>
      <dgm:spPr/>
    </dgm:pt>
    <dgm:pt modelId="{1E86B7DB-DAFD-4595-82F3-2985EF58E7C0}" type="pres">
      <dgm:prSet presAssocID="{543D052B-AD4E-4F34-9167-761DE2E82088}" presName="c1" presStyleLbl="node1" presStyleIdx="0" presStyleCnt="19"/>
      <dgm:spPr>
        <a:solidFill>
          <a:srgbClr val="CC0000"/>
        </a:solidFill>
      </dgm:spPr>
    </dgm:pt>
    <dgm:pt modelId="{A55CFCAC-09F8-4275-8197-5364FBD22671}" type="pres">
      <dgm:prSet presAssocID="{543D052B-AD4E-4F34-9167-761DE2E82088}" presName="c2" presStyleLbl="node1" presStyleIdx="1" presStyleCnt="19"/>
      <dgm:spPr>
        <a:solidFill>
          <a:srgbClr val="FF0000"/>
        </a:solidFill>
      </dgm:spPr>
    </dgm:pt>
    <dgm:pt modelId="{D78F0806-5BF3-4049-8E2A-449A73FB21B2}" type="pres">
      <dgm:prSet presAssocID="{543D052B-AD4E-4F34-9167-761DE2E82088}" presName="c3" presStyleLbl="node1" presStyleIdx="2" presStyleCnt="19"/>
      <dgm:spPr>
        <a:solidFill>
          <a:srgbClr val="CC0000"/>
        </a:solidFill>
      </dgm:spPr>
    </dgm:pt>
    <dgm:pt modelId="{1FFA583E-B13B-4F71-87A2-599893904D9F}" type="pres">
      <dgm:prSet presAssocID="{543D052B-AD4E-4F34-9167-761DE2E82088}" presName="c4" presStyleLbl="node1" presStyleIdx="3" presStyleCnt="19"/>
      <dgm:spPr>
        <a:solidFill>
          <a:srgbClr val="CC0000"/>
        </a:solidFill>
      </dgm:spPr>
    </dgm:pt>
    <dgm:pt modelId="{AB9856B8-35BA-483C-8DDA-C144244A1610}" type="pres">
      <dgm:prSet presAssocID="{543D052B-AD4E-4F34-9167-761DE2E82088}" presName="c5" presStyleLbl="node1" presStyleIdx="4" presStyleCnt="19"/>
      <dgm:spPr>
        <a:solidFill>
          <a:srgbClr val="CC0000"/>
        </a:solidFill>
      </dgm:spPr>
    </dgm:pt>
    <dgm:pt modelId="{409A38B2-6640-4D49-ABEA-52905F3543D0}" type="pres">
      <dgm:prSet presAssocID="{543D052B-AD4E-4F34-9167-761DE2E82088}" presName="c6" presStyleLbl="node1" presStyleIdx="5" presStyleCnt="19"/>
      <dgm:spPr>
        <a:solidFill>
          <a:srgbClr val="FF0000"/>
        </a:solidFill>
      </dgm:spPr>
    </dgm:pt>
    <dgm:pt modelId="{EA2DB43A-8B06-4443-A226-2362EC84825A}" type="pres">
      <dgm:prSet presAssocID="{543D052B-AD4E-4F34-9167-761DE2E82088}" presName="c7" presStyleLbl="node1" presStyleIdx="6" presStyleCnt="19"/>
      <dgm:spPr>
        <a:solidFill>
          <a:srgbClr val="FF0000"/>
        </a:solidFill>
      </dgm:spPr>
    </dgm:pt>
    <dgm:pt modelId="{3F330A7C-B1FF-4374-8189-CD05395C965D}" type="pres">
      <dgm:prSet presAssocID="{543D052B-AD4E-4F34-9167-761DE2E82088}" presName="c8" presStyleLbl="node1" presStyleIdx="7" presStyleCnt="19"/>
      <dgm:spPr>
        <a:solidFill>
          <a:srgbClr val="FF0000"/>
        </a:solidFill>
      </dgm:spPr>
    </dgm:pt>
    <dgm:pt modelId="{C78BEABC-9A96-44D2-816F-8AFBA1D9DC39}" type="pres">
      <dgm:prSet presAssocID="{543D052B-AD4E-4F34-9167-761DE2E82088}" presName="c9" presStyleLbl="node1" presStyleIdx="8" presStyleCnt="19"/>
      <dgm:spPr>
        <a:solidFill>
          <a:srgbClr val="F0464D"/>
        </a:solidFill>
      </dgm:spPr>
    </dgm:pt>
    <dgm:pt modelId="{3F7F5793-4553-4780-92A8-A71C551DFDA0}" type="pres">
      <dgm:prSet presAssocID="{543D052B-AD4E-4F34-9167-761DE2E82088}" presName="c10" presStyleLbl="node1" presStyleIdx="9" presStyleCnt="19"/>
      <dgm:spPr>
        <a:solidFill>
          <a:srgbClr val="F0464D"/>
        </a:solidFill>
      </dgm:spPr>
    </dgm:pt>
    <dgm:pt modelId="{2C15C1FB-7B3C-41E7-B597-0154192E525E}" type="pres">
      <dgm:prSet presAssocID="{543D052B-AD4E-4F34-9167-761DE2E82088}" presName="c11" presStyleLbl="node1" presStyleIdx="10" presStyleCnt="19"/>
      <dgm:spPr>
        <a:solidFill>
          <a:srgbClr val="F0464D"/>
        </a:solidFill>
      </dgm:spPr>
    </dgm:pt>
    <dgm:pt modelId="{2AF75F90-EA2D-4D76-BEC6-4DD3C93EE9C9}" type="pres">
      <dgm:prSet presAssocID="{543D052B-AD4E-4F34-9167-761DE2E82088}" presName="c12" presStyleLbl="node1" presStyleIdx="11" presStyleCnt="19"/>
      <dgm:spPr>
        <a:solidFill>
          <a:srgbClr val="F0464D"/>
        </a:solidFill>
      </dgm:spPr>
    </dgm:pt>
    <dgm:pt modelId="{E38AA6D3-5DDB-4610-A153-BFEEE55920B2}" type="pres">
      <dgm:prSet presAssocID="{543D052B-AD4E-4F34-9167-761DE2E82088}" presName="c13" presStyleLbl="node1" presStyleIdx="12" presStyleCnt="19"/>
      <dgm:spPr>
        <a:solidFill>
          <a:srgbClr val="F0464D"/>
        </a:solidFill>
      </dgm:spPr>
    </dgm:pt>
    <dgm:pt modelId="{11A6BF99-33F9-43F2-BF14-B16D33EABDC4}" type="pres">
      <dgm:prSet presAssocID="{543D052B-AD4E-4F34-9167-761DE2E82088}" presName="c14" presStyleLbl="node1" presStyleIdx="13" presStyleCnt="19"/>
      <dgm:spPr>
        <a:solidFill>
          <a:srgbClr val="F0464D"/>
        </a:solidFill>
      </dgm:spPr>
    </dgm:pt>
    <dgm:pt modelId="{8E31B23E-8787-4F45-962A-B805120C751C}" type="pres">
      <dgm:prSet presAssocID="{543D052B-AD4E-4F34-9167-761DE2E82088}" presName="c15" presStyleLbl="node1" presStyleIdx="14" presStyleCnt="19"/>
      <dgm:spPr>
        <a:solidFill>
          <a:srgbClr val="FF0000"/>
        </a:solidFill>
      </dgm:spPr>
    </dgm:pt>
    <dgm:pt modelId="{BA182F8A-D43D-4E7D-9C5D-D556793A0F98}" type="pres">
      <dgm:prSet presAssocID="{543D052B-AD4E-4F34-9167-761DE2E82088}" presName="c16" presStyleLbl="node1" presStyleIdx="15" presStyleCnt="19"/>
      <dgm:spPr>
        <a:solidFill>
          <a:srgbClr val="CC0000"/>
        </a:solidFill>
      </dgm:spPr>
    </dgm:pt>
    <dgm:pt modelId="{DA6C94AE-F67D-464D-93E9-F57AD875F0A3}" type="pres">
      <dgm:prSet presAssocID="{543D052B-AD4E-4F34-9167-761DE2E82088}" presName="c17" presStyleLbl="node1" presStyleIdx="16" presStyleCnt="19"/>
      <dgm:spPr>
        <a:solidFill>
          <a:srgbClr val="CC0000"/>
        </a:solidFill>
      </dgm:spPr>
    </dgm:pt>
    <dgm:pt modelId="{19336E68-53EC-4EAE-AEE1-2F0A408C0A5D}" type="pres">
      <dgm:prSet presAssocID="{543D052B-AD4E-4F34-9167-761DE2E82088}" presName="c18" presStyleLbl="node1" presStyleIdx="17" presStyleCnt="19"/>
      <dgm:spPr>
        <a:solidFill>
          <a:srgbClr val="CC0000"/>
        </a:solidFill>
      </dgm:spPr>
    </dgm:pt>
    <dgm:pt modelId="{349E57D7-1F8F-4EAE-9BAA-5A555B9AE834}" type="pres">
      <dgm:prSet presAssocID="{9F6BEA3C-F0F8-45F3-9FDC-7C9FCE9D302D}" presName="chevronComposite1" presStyleCnt="0"/>
      <dgm:spPr/>
    </dgm:pt>
    <dgm:pt modelId="{82422F30-2E14-4B41-8A99-C9ED7BC05894}" type="pres">
      <dgm:prSet presAssocID="{9F6BEA3C-F0F8-45F3-9FDC-7C9FCE9D302D}" presName="chevron1" presStyleLbl="sibTrans2D1" presStyleIdx="0" presStyleCnt="4"/>
      <dgm:spPr>
        <a:solidFill>
          <a:srgbClr val="CC0000"/>
        </a:solidFill>
      </dgm:spPr>
    </dgm:pt>
    <dgm:pt modelId="{202A182D-2BAF-4240-816F-71FAD0FB6A8F}" type="pres">
      <dgm:prSet presAssocID="{9F6BEA3C-F0F8-45F3-9FDC-7C9FCE9D302D}" presName="spChevron1" presStyleCnt="0"/>
      <dgm:spPr/>
    </dgm:pt>
    <dgm:pt modelId="{BE943392-8DCB-4B5F-874D-A3BCA6631E6D}" type="pres">
      <dgm:prSet presAssocID="{40DE2E28-C894-446F-9CA0-BD1111528730}" presName="middle" presStyleCnt="0"/>
      <dgm:spPr/>
    </dgm:pt>
    <dgm:pt modelId="{A250CABF-4B5A-4EBF-B06A-7E0D81F8A8BF}" type="pres">
      <dgm:prSet presAssocID="{40DE2E28-C894-446F-9CA0-BD1111528730}" presName="parTxMid" presStyleLbl="revTx" presStyleIdx="1" presStyleCnt="4"/>
      <dgm:spPr/>
    </dgm:pt>
    <dgm:pt modelId="{39481C49-4B3B-4D4F-9B20-A79572EA7E68}" type="pres">
      <dgm:prSet presAssocID="{40DE2E28-C894-446F-9CA0-BD1111528730}" presName="spMid" presStyleCnt="0"/>
      <dgm:spPr/>
    </dgm:pt>
    <dgm:pt modelId="{4F5FF49E-70AA-4785-849F-EFF52E2909BE}" type="pres">
      <dgm:prSet presAssocID="{D28393AA-AEB7-487E-8CA4-437F75A5C630}" presName="chevronComposite1" presStyleCnt="0"/>
      <dgm:spPr/>
    </dgm:pt>
    <dgm:pt modelId="{2938855A-98A2-47E5-A3A3-64A5AA2B6332}" type="pres">
      <dgm:prSet presAssocID="{D28393AA-AEB7-487E-8CA4-437F75A5C630}" presName="chevron1" presStyleLbl="sibTrans2D1" presStyleIdx="1" presStyleCnt="4" custLinFactNeighborX="2649"/>
      <dgm:spPr>
        <a:solidFill>
          <a:srgbClr val="FF0000"/>
        </a:solidFill>
      </dgm:spPr>
    </dgm:pt>
    <dgm:pt modelId="{582D079E-AC3F-44C1-8087-8B4D0CFAF3D4}" type="pres">
      <dgm:prSet presAssocID="{D28393AA-AEB7-487E-8CA4-437F75A5C630}" presName="spChevron1" presStyleCnt="0"/>
      <dgm:spPr/>
    </dgm:pt>
    <dgm:pt modelId="{DCC61583-BA57-44EC-813D-D5696B38DF91}" type="pres">
      <dgm:prSet presAssocID="{B92B5D2E-AE77-4ACB-B935-3AA7CDA39A66}" presName="middle" presStyleCnt="0"/>
      <dgm:spPr/>
    </dgm:pt>
    <dgm:pt modelId="{A62248BA-76B6-45BF-AA40-5A5699C3FE7A}" type="pres">
      <dgm:prSet presAssocID="{B92B5D2E-AE77-4ACB-B935-3AA7CDA39A66}" presName="parTxMid" presStyleLbl="revTx" presStyleIdx="2" presStyleCnt="4"/>
      <dgm:spPr/>
    </dgm:pt>
    <dgm:pt modelId="{968B9FB6-F5D0-405D-9BC4-8FDEF7C9320B}" type="pres">
      <dgm:prSet presAssocID="{B92B5D2E-AE77-4ACB-B935-3AA7CDA39A66}" presName="spMid" presStyleCnt="0"/>
      <dgm:spPr/>
    </dgm:pt>
    <dgm:pt modelId="{629323C1-65AA-4092-9FFB-8DBA721DF591}" type="pres">
      <dgm:prSet presAssocID="{0DAAE9D9-715C-44C3-807C-13869D3B94BD}" presName="chevronComposite1" presStyleCnt="0"/>
      <dgm:spPr/>
    </dgm:pt>
    <dgm:pt modelId="{BE13A6B5-C758-44B0-9BED-E546E09A7D3D}" type="pres">
      <dgm:prSet presAssocID="{0DAAE9D9-715C-44C3-807C-13869D3B94BD}" presName="chevron1" presStyleLbl="sibTrans2D1" presStyleIdx="2" presStyleCnt="4"/>
      <dgm:spPr>
        <a:solidFill>
          <a:srgbClr val="F0464D"/>
        </a:solidFill>
      </dgm:spPr>
    </dgm:pt>
    <dgm:pt modelId="{AE64EA0B-E089-47E8-9BC6-8872FAB7FDD7}" type="pres">
      <dgm:prSet presAssocID="{0DAAE9D9-715C-44C3-807C-13869D3B94BD}" presName="spChevron1" presStyleCnt="0"/>
      <dgm:spPr/>
    </dgm:pt>
    <dgm:pt modelId="{5DCE8C83-27A3-44EE-8232-C861712EF559}" type="pres">
      <dgm:prSet presAssocID="{D6C990BC-E44E-49A9-AC39-66FEF6E1C4C4}" presName="middle" presStyleCnt="0"/>
      <dgm:spPr/>
    </dgm:pt>
    <dgm:pt modelId="{AA321E71-5486-49FB-ABE3-9995F170429A}" type="pres">
      <dgm:prSet presAssocID="{D6C990BC-E44E-49A9-AC39-66FEF6E1C4C4}" presName="parTxMid" presStyleLbl="revTx" presStyleIdx="3" presStyleCnt="4"/>
      <dgm:spPr/>
    </dgm:pt>
    <dgm:pt modelId="{6BDB696A-51C1-4BA6-8B57-465DC6BAD0EB}" type="pres">
      <dgm:prSet presAssocID="{D6C990BC-E44E-49A9-AC39-66FEF6E1C4C4}" presName="spMid" presStyleCnt="0"/>
      <dgm:spPr/>
    </dgm:pt>
    <dgm:pt modelId="{7EEC6AC6-6F21-4D18-A076-4BF11FB35A55}" type="pres">
      <dgm:prSet presAssocID="{B36DBC8A-8244-47FD-8688-7424FA914245}" presName="chevronComposite1" presStyleCnt="0"/>
      <dgm:spPr/>
    </dgm:pt>
    <dgm:pt modelId="{AC6361F5-9E38-4604-8751-5DE9C379EE7D}" type="pres">
      <dgm:prSet presAssocID="{B36DBC8A-8244-47FD-8688-7424FA914245}" presName="chevron1" presStyleLbl="sibTrans2D1" presStyleIdx="3" presStyleCnt="4"/>
      <dgm:spPr>
        <a:solidFill>
          <a:srgbClr val="DD3E41"/>
        </a:solidFill>
      </dgm:spPr>
    </dgm:pt>
    <dgm:pt modelId="{E23D1DE3-91FA-44E4-842C-9A1226DCA995}" type="pres">
      <dgm:prSet presAssocID="{B36DBC8A-8244-47FD-8688-7424FA914245}" presName="spChevron1" presStyleCnt="0"/>
      <dgm:spPr/>
    </dgm:pt>
    <dgm:pt modelId="{FE1D3E9B-BAB2-4594-A0B8-34CF6B0226F0}" type="pres">
      <dgm:prSet presAssocID="{8393FB68-E4CD-4A61-BC1D-6B8A8BA267B6}" presName="last" presStyleCnt="0"/>
      <dgm:spPr/>
    </dgm:pt>
    <dgm:pt modelId="{764F1E09-7335-4151-860E-8AA48DD1A2E5}" type="pres">
      <dgm:prSet presAssocID="{8393FB68-E4CD-4A61-BC1D-6B8A8BA267B6}" presName="circleTx" presStyleLbl="node1" presStyleIdx="18" presStyleCnt="19"/>
      <dgm:spPr/>
    </dgm:pt>
    <dgm:pt modelId="{103CDDD6-C52C-4F13-A896-49835FCFBFE3}" type="pres">
      <dgm:prSet presAssocID="{8393FB68-E4CD-4A61-BC1D-6B8A8BA267B6}" presName="spN" presStyleCnt="0"/>
      <dgm:spPr/>
    </dgm:pt>
  </dgm:ptLst>
  <dgm:cxnLst>
    <dgm:cxn modelId="{F75DA706-58DB-4066-9A72-C6A5B5D63342}" type="presOf" srcId="{B92B5D2E-AE77-4ACB-B935-3AA7CDA39A66}" destId="{A62248BA-76B6-45BF-AA40-5A5699C3FE7A}" srcOrd="0" destOrd="0" presId="urn:microsoft.com/office/officeart/2009/3/layout/RandomtoResultProcess"/>
    <dgm:cxn modelId="{FFAA1D18-4148-4520-8F00-A0C29201A467}" type="presOf" srcId="{4A94A7B2-9D97-4415-9E38-A50FD83EA581}" destId="{2B647F97-FE79-40B5-ADF4-D3C0386335D0}" srcOrd="0" destOrd="0" presId="urn:microsoft.com/office/officeart/2009/3/layout/RandomtoResultProcess"/>
    <dgm:cxn modelId="{C9B0EB1B-90E4-4C12-A4C3-13F53DF44D54}" srcId="{4A94A7B2-9D97-4415-9E38-A50FD83EA581}" destId="{D6C990BC-E44E-49A9-AC39-66FEF6E1C4C4}" srcOrd="3" destOrd="0" parTransId="{DEC1B6FC-87DA-46A9-9E78-53CFA4D08191}" sibTransId="{B36DBC8A-8244-47FD-8688-7424FA914245}"/>
    <dgm:cxn modelId="{62E09A2A-72E7-4850-8A1A-EF7F58D0B07B}" type="presOf" srcId="{8393FB68-E4CD-4A61-BC1D-6B8A8BA267B6}" destId="{764F1E09-7335-4151-860E-8AA48DD1A2E5}" srcOrd="0" destOrd="0" presId="urn:microsoft.com/office/officeart/2009/3/layout/RandomtoResultProcess"/>
    <dgm:cxn modelId="{6491C33E-DC88-4F90-BFEF-7BF50B8C5B22}" srcId="{4A94A7B2-9D97-4415-9E38-A50FD83EA581}" destId="{8393FB68-E4CD-4A61-BC1D-6B8A8BA267B6}" srcOrd="4" destOrd="0" parTransId="{B9141217-D2FB-4116-B116-95532345E8FD}" sibTransId="{4056AB84-CD67-46D8-B8C4-7005E390BC07}"/>
    <dgm:cxn modelId="{374DD246-7D9D-4BAB-B102-FC761C5D84BE}" type="presOf" srcId="{D6C990BC-E44E-49A9-AC39-66FEF6E1C4C4}" destId="{AA321E71-5486-49FB-ABE3-9995F170429A}" srcOrd="0" destOrd="0" presId="urn:microsoft.com/office/officeart/2009/3/layout/RandomtoResultProcess"/>
    <dgm:cxn modelId="{77092795-D8B2-4C83-BB5E-AD2DCDDC55CB}" srcId="{4A94A7B2-9D97-4415-9E38-A50FD83EA581}" destId="{40DE2E28-C894-446F-9CA0-BD1111528730}" srcOrd="1" destOrd="0" parTransId="{162126E8-E988-4E93-8F3C-5F5DD7B9AB42}" sibTransId="{D28393AA-AEB7-487E-8CA4-437F75A5C630}"/>
    <dgm:cxn modelId="{A3481FB7-AA85-4E07-8AEC-644251A772EA}" srcId="{4A94A7B2-9D97-4415-9E38-A50FD83EA581}" destId="{543D052B-AD4E-4F34-9167-761DE2E82088}" srcOrd="0" destOrd="0" parTransId="{0B0202B4-C300-40BB-AD3E-1F5A06C97F82}" sibTransId="{9F6BEA3C-F0F8-45F3-9FDC-7C9FCE9D302D}"/>
    <dgm:cxn modelId="{434BD4D4-98CC-4ED2-A422-46E24C389DA3}" type="presOf" srcId="{543D052B-AD4E-4F34-9167-761DE2E82088}" destId="{E453350B-683C-49DB-B878-C4E5D969F76A}" srcOrd="0" destOrd="0" presId="urn:microsoft.com/office/officeart/2009/3/layout/RandomtoResultProcess"/>
    <dgm:cxn modelId="{D5FCF9DA-FB5C-48ED-BD52-920B0181A018}" type="presOf" srcId="{40DE2E28-C894-446F-9CA0-BD1111528730}" destId="{A250CABF-4B5A-4EBF-B06A-7E0D81F8A8BF}" srcOrd="0" destOrd="0" presId="urn:microsoft.com/office/officeart/2009/3/layout/RandomtoResultProcess"/>
    <dgm:cxn modelId="{1679B9F3-CEF9-4C87-B67D-149AC558A509}" srcId="{4A94A7B2-9D97-4415-9E38-A50FD83EA581}" destId="{B92B5D2E-AE77-4ACB-B935-3AA7CDA39A66}" srcOrd="2" destOrd="0" parTransId="{A048B955-B441-4F84-97EC-AB4BABD0537C}" sibTransId="{0DAAE9D9-715C-44C3-807C-13869D3B94BD}"/>
    <dgm:cxn modelId="{A6BCD40F-ED8F-4975-BA7A-8B15A5A1FFB6}" type="presParOf" srcId="{2B647F97-FE79-40B5-ADF4-D3C0386335D0}" destId="{B760FBCB-86A9-4B1A-B29A-8F2A0A462EB9}" srcOrd="0" destOrd="0" presId="urn:microsoft.com/office/officeart/2009/3/layout/RandomtoResultProcess"/>
    <dgm:cxn modelId="{6FCA94A5-FAD9-4686-8125-2488E20CFE19}" type="presParOf" srcId="{B760FBCB-86A9-4B1A-B29A-8F2A0A462EB9}" destId="{E453350B-683C-49DB-B878-C4E5D969F76A}" srcOrd="0" destOrd="0" presId="urn:microsoft.com/office/officeart/2009/3/layout/RandomtoResultProcess"/>
    <dgm:cxn modelId="{591D3AD0-42D6-4E4C-883F-EAC70DFBCA15}" type="presParOf" srcId="{B760FBCB-86A9-4B1A-B29A-8F2A0A462EB9}" destId="{1E86B7DB-DAFD-4595-82F3-2985EF58E7C0}" srcOrd="1" destOrd="0" presId="urn:microsoft.com/office/officeart/2009/3/layout/RandomtoResultProcess"/>
    <dgm:cxn modelId="{EE373050-A1B1-4946-870F-6683C8859E04}" type="presParOf" srcId="{B760FBCB-86A9-4B1A-B29A-8F2A0A462EB9}" destId="{A55CFCAC-09F8-4275-8197-5364FBD22671}" srcOrd="2" destOrd="0" presId="urn:microsoft.com/office/officeart/2009/3/layout/RandomtoResultProcess"/>
    <dgm:cxn modelId="{78504589-3B65-434E-AA1F-D0D5034C7F82}" type="presParOf" srcId="{B760FBCB-86A9-4B1A-B29A-8F2A0A462EB9}" destId="{D78F0806-5BF3-4049-8E2A-449A73FB21B2}" srcOrd="3" destOrd="0" presId="urn:microsoft.com/office/officeart/2009/3/layout/RandomtoResultProcess"/>
    <dgm:cxn modelId="{F8F21473-C47F-4046-A9FD-BEE7875DFF57}" type="presParOf" srcId="{B760FBCB-86A9-4B1A-B29A-8F2A0A462EB9}" destId="{1FFA583E-B13B-4F71-87A2-599893904D9F}" srcOrd="4" destOrd="0" presId="urn:microsoft.com/office/officeart/2009/3/layout/RandomtoResultProcess"/>
    <dgm:cxn modelId="{515D41B7-CC0E-4EBA-83D1-E594E8F105BE}" type="presParOf" srcId="{B760FBCB-86A9-4B1A-B29A-8F2A0A462EB9}" destId="{AB9856B8-35BA-483C-8DDA-C144244A1610}" srcOrd="5" destOrd="0" presId="urn:microsoft.com/office/officeart/2009/3/layout/RandomtoResultProcess"/>
    <dgm:cxn modelId="{461B946C-4CB4-40E3-B8F2-630BCB5E041C}" type="presParOf" srcId="{B760FBCB-86A9-4B1A-B29A-8F2A0A462EB9}" destId="{409A38B2-6640-4D49-ABEA-52905F3543D0}" srcOrd="6" destOrd="0" presId="urn:microsoft.com/office/officeart/2009/3/layout/RandomtoResultProcess"/>
    <dgm:cxn modelId="{821DE25E-643A-4815-A0C8-178E273A5196}" type="presParOf" srcId="{B760FBCB-86A9-4B1A-B29A-8F2A0A462EB9}" destId="{EA2DB43A-8B06-4443-A226-2362EC84825A}" srcOrd="7" destOrd="0" presId="urn:microsoft.com/office/officeart/2009/3/layout/RandomtoResultProcess"/>
    <dgm:cxn modelId="{DCD4B476-7391-4F58-8C18-E6A16FFA9135}" type="presParOf" srcId="{B760FBCB-86A9-4B1A-B29A-8F2A0A462EB9}" destId="{3F330A7C-B1FF-4374-8189-CD05395C965D}" srcOrd="8" destOrd="0" presId="urn:microsoft.com/office/officeart/2009/3/layout/RandomtoResultProcess"/>
    <dgm:cxn modelId="{B0D7FB33-498A-454E-B9BF-11B09B980407}" type="presParOf" srcId="{B760FBCB-86A9-4B1A-B29A-8F2A0A462EB9}" destId="{C78BEABC-9A96-44D2-816F-8AFBA1D9DC39}" srcOrd="9" destOrd="0" presId="urn:microsoft.com/office/officeart/2009/3/layout/RandomtoResultProcess"/>
    <dgm:cxn modelId="{3B165575-89E7-41A9-8FD5-B50AB0E4BC89}" type="presParOf" srcId="{B760FBCB-86A9-4B1A-B29A-8F2A0A462EB9}" destId="{3F7F5793-4553-4780-92A8-A71C551DFDA0}" srcOrd="10" destOrd="0" presId="urn:microsoft.com/office/officeart/2009/3/layout/RandomtoResultProcess"/>
    <dgm:cxn modelId="{3C7EBD71-6FA9-4DF7-AEE4-23E940547685}" type="presParOf" srcId="{B760FBCB-86A9-4B1A-B29A-8F2A0A462EB9}" destId="{2C15C1FB-7B3C-41E7-B597-0154192E525E}" srcOrd="11" destOrd="0" presId="urn:microsoft.com/office/officeart/2009/3/layout/RandomtoResultProcess"/>
    <dgm:cxn modelId="{3AC89D77-9117-4E09-B980-BC3981612C22}" type="presParOf" srcId="{B760FBCB-86A9-4B1A-B29A-8F2A0A462EB9}" destId="{2AF75F90-EA2D-4D76-BEC6-4DD3C93EE9C9}" srcOrd="12" destOrd="0" presId="urn:microsoft.com/office/officeart/2009/3/layout/RandomtoResultProcess"/>
    <dgm:cxn modelId="{5525A06C-1BE7-4149-BC57-BF8487837035}" type="presParOf" srcId="{B760FBCB-86A9-4B1A-B29A-8F2A0A462EB9}" destId="{E38AA6D3-5DDB-4610-A153-BFEEE55920B2}" srcOrd="13" destOrd="0" presId="urn:microsoft.com/office/officeart/2009/3/layout/RandomtoResultProcess"/>
    <dgm:cxn modelId="{3330DA62-A9D4-4197-9282-39E05398E53C}" type="presParOf" srcId="{B760FBCB-86A9-4B1A-B29A-8F2A0A462EB9}" destId="{11A6BF99-33F9-43F2-BF14-B16D33EABDC4}" srcOrd="14" destOrd="0" presId="urn:microsoft.com/office/officeart/2009/3/layout/RandomtoResultProcess"/>
    <dgm:cxn modelId="{7F248086-1F3C-43B1-9F20-ABF84A6C4457}" type="presParOf" srcId="{B760FBCB-86A9-4B1A-B29A-8F2A0A462EB9}" destId="{8E31B23E-8787-4F45-962A-B805120C751C}" srcOrd="15" destOrd="0" presId="urn:microsoft.com/office/officeart/2009/3/layout/RandomtoResultProcess"/>
    <dgm:cxn modelId="{56C00BB1-7645-4A2B-A4C7-D4E31E9E90A9}" type="presParOf" srcId="{B760FBCB-86A9-4B1A-B29A-8F2A0A462EB9}" destId="{BA182F8A-D43D-4E7D-9C5D-D556793A0F98}" srcOrd="16" destOrd="0" presId="urn:microsoft.com/office/officeart/2009/3/layout/RandomtoResultProcess"/>
    <dgm:cxn modelId="{A708817F-4A90-4526-896B-97DBF1EBE988}" type="presParOf" srcId="{B760FBCB-86A9-4B1A-B29A-8F2A0A462EB9}" destId="{DA6C94AE-F67D-464D-93E9-F57AD875F0A3}" srcOrd="17" destOrd="0" presId="urn:microsoft.com/office/officeart/2009/3/layout/RandomtoResultProcess"/>
    <dgm:cxn modelId="{1C9E2035-7DFC-48ED-AB14-ACF04AEEC311}" type="presParOf" srcId="{B760FBCB-86A9-4B1A-B29A-8F2A0A462EB9}" destId="{19336E68-53EC-4EAE-AEE1-2F0A408C0A5D}" srcOrd="18" destOrd="0" presId="urn:microsoft.com/office/officeart/2009/3/layout/RandomtoResultProcess"/>
    <dgm:cxn modelId="{54815F8B-A0F9-4C5A-8609-8287076C12A0}" type="presParOf" srcId="{2B647F97-FE79-40B5-ADF4-D3C0386335D0}" destId="{349E57D7-1F8F-4EAE-9BAA-5A555B9AE834}" srcOrd="1" destOrd="0" presId="urn:microsoft.com/office/officeart/2009/3/layout/RandomtoResultProcess"/>
    <dgm:cxn modelId="{B83A6226-B87E-441C-8183-911443163F20}" type="presParOf" srcId="{349E57D7-1F8F-4EAE-9BAA-5A555B9AE834}" destId="{82422F30-2E14-4B41-8A99-C9ED7BC05894}" srcOrd="0" destOrd="0" presId="urn:microsoft.com/office/officeart/2009/3/layout/RandomtoResultProcess"/>
    <dgm:cxn modelId="{E7EB5D7A-CAE0-4AAE-9841-558F2AAAC777}" type="presParOf" srcId="{349E57D7-1F8F-4EAE-9BAA-5A555B9AE834}" destId="{202A182D-2BAF-4240-816F-71FAD0FB6A8F}" srcOrd="1" destOrd="0" presId="urn:microsoft.com/office/officeart/2009/3/layout/RandomtoResultProcess"/>
    <dgm:cxn modelId="{52DA4734-59F2-4D57-9F05-DFC67D65B8CC}" type="presParOf" srcId="{2B647F97-FE79-40B5-ADF4-D3C0386335D0}" destId="{BE943392-8DCB-4B5F-874D-A3BCA6631E6D}" srcOrd="2" destOrd="0" presId="urn:microsoft.com/office/officeart/2009/3/layout/RandomtoResultProcess"/>
    <dgm:cxn modelId="{1E3A837E-6178-4904-9301-02CED527BAB6}" type="presParOf" srcId="{BE943392-8DCB-4B5F-874D-A3BCA6631E6D}" destId="{A250CABF-4B5A-4EBF-B06A-7E0D81F8A8BF}" srcOrd="0" destOrd="0" presId="urn:microsoft.com/office/officeart/2009/3/layout/RandomtoResultProcess"/>
    <dgm:cxn modelId="{042551B3-FC45-4312-983E-D5ED92144AD9}" type="presParOf" srcId="{BE943392-8DCB-4B5F-874D-A3BCA6631E6D}" destId="{39481C49-4B3B-4D4F-9B20-A79572EA7E68}" srcOrd="1" destOrd="0" presId="urn:microsoft.com/office/officeart/2009/3/layout/RandomtoResultProcess"/>
    <dgm:cxn modelId="{DB45FB8D-C41D-4559-BF35-1FD9CC511F77}" type="presParOf" srcId="{2B647F97-FE79-40B5-ADF4-D3C0386335D0}" destId="{4F5FF49E-70AA-4785-849F-EFF52E2909BE}" srcOrd="3" destOrd="0" presId="urn:microsoft.com/office/officeart/2009/3/layout/RandomtoResultProcess"/>
    <dgm:cxn modelId="{EEE53240-0FC8-4C18-BE59-CEC11AE5DF91}" type="presParOf" srcId="{4F5FF49E-70AA-4785-849F-EFF52E2909BE}" destId="{2938855A-98A2-47E5-A3A3-64A5AA2B6332}" srcOrd="0" destOrd="0" presId="urn:microsoft.com/office/officeart/2009/3/layout/RandomtoResultProcess"/>
    <dgm:cxn modelId="{A37D7B88-441C-4971-823D-B81A62DF121A}" type="presParOf" srcId="{4F5FF49E-70AA-4785-849F-EFF52E2909BE}" destId="{582D079E-AC3F-44C1-8087-8B4D0CFAF3D4}" srcOrd="1" destOrd="0" presId="urn:microsoft.com/office/officeart/2009/3/layout/RandomtoResultProcess"/>
    <dgm:cxn modelId="{453D288C-4752-4C9E-B193-40741E1869C8}" type="presParOf" srcId="{2B647F97-FE79-40B5-ADF4-D3C0386335D0}" destId="{DCC61583-BA57-44EC-813D-D5696B38DF91}" srcOrd="4" destOrd="0" presId="urn:microsoft.com/office/officeart/2009/3/layout/RandomtoResultProcess"/>
    <dgm:cxn modelId="{B286E5A6-969A-4528-8EDF-4362D12245D9}" type="presParOf" srcId="{DCC61583-BA57-44EC-813D-D5696B38DF91}" destId="{A62248BA-76B6-45BF-AA40-5A5699C3FE7A}" srcOrd="0" destOrd="0" presId="urn:microsoft.com/office/officeart/2009/3/layout/RandomtoResultProcess"/>
    <dgm:cxn modelId="{2DA42C17-5C67-4A15-AA1C-D2542267C7D2}" type="presParOf" srcId="{DCC61583-BA57-44EC-813D-D5696B38DF91}" destId="{968B9FB6-F5D0-405D-9BC4-8FDEF7C9320B}" srcOrd="1" destOrd="0" presId="urn:microsoft.com/office/officeart/2009/3/layout/RandomtoResultProcess"/>
    <dgm:cxn modelId="{120A766B-F802-4C0A-BDD5-5F359531F8FB}" type="presParOf" srcId="{2B647F97-FE79-40B5-ADF4-D3C0386335D0}" destId="{629323C1-65AA-4092-9FFB-8DBA721DF591}" srcOrd="5" destOrd="0" presId="urn:microsoft.com/office/officeart/2009/3/layout/RandomtoResultProcess"/>
    <dgm:cxn modelId="{FC108C49-F039-4C50-BFA4-AD828AE5E592}" type="presParOf" srcId="{629323C1-65AA-4092-9FFB-8DBA721DF591}" destId="{BE13A6B5-C758-44B0-9BED-E546E09A7D3D}" srcOrd="0" destOrd="0" presId="urn:microsoft.com/office/officeart/2009/3/layout/RandomtoResultProcess"/>
    <dgm:cxn modelId="{469F083D-1113-43C6-9E26-C588604980A9}" type="presParOf" srcId="{629323C1-65AA-4092-9FFB-8DBA721DF591}" destId="{AE64EA0B-E089-47E8-9BC6-8872FAB7FDD7}" srcOrd="1" destOrd="0" presId="urn:microsoft.com/office/officeart/2009/3/layout/RandomtoResultProcess"/>
    <dgm:cxn modelId="{344B1609-268D-46F6-9BC2-63A409783184}" type="presParOf" srcId="{2B647F97-FE79-40B5-ADF4-D3C0386335D0}" destId="{5DCE8C83-27A3-44EE-8232-C861712EF559}" srcOrd="6" destOrd="0" presId="urn:microsoft.com/office/officeart/2009/3/layout/RandomtoResultProcess"/>
    <dgm:cxn modelId="{E987FA81-A40F-4ECD-B6C5-3F272ABBE2B8}" type="presParOf" srcId="{5DCE8C83-27A3-44EE-8232-C861712EF559}" destId="{AA321E71-5486-49FB-ABE3-9995F170429A}" srcOrd="0" destOrd="0" presId="urn:microsoft.com/office/officeart/2009/3/layout/RandomtoResultProcess"/>
    <dgm:cxn modelId="{FF35EC65-B352-4B97-8B8D-F461D4641B78}" type="presParOf" srcId="{5DCE8C83-27A3-44EE-8232-C861712EF559}" destId="{6BDB696A-51C1-4BA6-8B57-465DC6BAD0EB}" srcOrd="1" destOrd="0" presId="urn:microsoft.com/office/officeart/2009/3/layout/RandomtoResultProcess"/>
    <dgm:cxn modelId="{234BF5FB-F24B-44EB-BCCB-8731BF23437A}" type="presParOf" srcId="{2B647F97-FE79-40B5-ADF4-D3C0386335D0}" destId="{7EEC6AC6-6F21-4D18-A076-4BF11FB35A55}" srcOrd="7" destOrd="0" presId="urn:microsoft.com/office/officeart/2009/3/layout/RandomtoResultProcess"/>
    <dgm:cxn modelId="{D06EBA5C-6172-4C70-B100-00FDF1143E88}" type="presParOf" srcId="{7EEC6AC6-6F21-4D18-A076-4BF11FB35A55}" destId="{AC6361F5-9E38-4604-8751-5DE9C379EE7D}" srcOrd="0" destOrd="0" presId="urn:microsoft.com/office/officeart/2009/3/layout/RandomtoResultProcess"/>
    <dgm:cxn modelId="{BBD46FBB-C756-47DB-8C67-BC3BDE1173A8}" type="presParOf" srcId="{7EEC6AC6-6F21-4D18-A076-4BF11FB35A55}" destId="{E23D1DE3-91FA-44E4-842C-9A1226DCA995}" srcOrd="1" destOrd="0" presId="urn:microsoft.com/office/officeart/2009/3/layout/RandomtoResultProcess"/>
    <dgm:cxn modelId="{17115B59-739D-414A-B993-07A142292ECC}" type="presParOf" srcId="{2B647F97-FE79-40B5-ADF4-D3C0386335D0}" destId="{FE1D3E9B-BAB2-4594-A0B8-34CF6B0226F0}" srcOrd="8" destOrd="0" presId="urn:microsoft.com/office/officeart/2009/3/layout/RandomtoResultProcess"/>
    <dgm:cxn modelId="{4B6BA6DD-92E6-4B0E-8503-D25D71A8145C}" type="presParOf" srcId="{FE1D3E9B-BAB2-4594-A0B8-34CF6B0226F0}" destId="{764F1E09-7335-4151-860E-8AA48DD1A2E5}" srcOrd="0" destOrd="0" presId="urn:microsoft.com/office/officeart/2009/3/layout/RandomtoResultProcess"/>
    <dgm:cxn modelId="{CA65173A-0D47-44F8-AF42-12903E2A45CD}" type="presParOf" srcId="{FE1D3E9B-BAB2-4594-A0B8-34CF6B0226F0}" destId="{103CDDD6-C52C-4F13-A896-49835FCFBFE3}"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A94A7B2-9D97-4415-9E38-A50FD83EA581}"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sl-SI"/>
        </a:p>
      </dgm:t>
    </dgm:pt>
    <dgm:pt modelId="{543D052B-AD4E-4F34-9167-761DE2E82088}">
      <dgm:prSet custT="1"/>
      <dgm:spPr>
        <a:noFill/>
        <a:ln>
          <a:solidFill>
            <a:srgbClr val="F0464D"/>
          </a:solidFill>
        </a:ln>
      </dgm:spPr>
      <dgm:t>
        <a:bodyPr/>
        <a:lstStyle/>
        <a:p>
          <a:pPr>
            <a:tabLst>
              <a:tab pos="16049625" algn="l"/>
            </a:tabLst>
          </a:pPr>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Naročilo priključka </a:t>
          </a:r>
          <a:r>
            <a:rPr lang="sl-SI" sz="36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r>
            <a:rPr lang="sl-SI" sz="3600" b="1" i="1" dirty="0">
              <a:solidFill>
                <a:srgbClr val="ED1B24"/>
              </a:solidFill>
              <a:latin typeface="Lato Light" panose="020F0502020204030203" pitchFamily="34" charset="0"/>
              <a:ea typeface="Lato Light" panose="020F0502020204030203" pitchFamily="34" charset="0"/>
              <a:cs typeface="Lato Light" panose="020F0502020204030203" pitchFamily="34" charset="0"/>
            </a:rPr>
            <a:t>ureja </a:t>
          </a:r>
          <a:r>
            <a:rPr lang="sl-SI" sz="3600" b="1" i="1" dirty="0" err="1">
              <a:solidFill>
                <a:srgbClr val="ED1B24"/>
              </a:solidFill>
              <a:latin typeface="Lato Light" panose="020F0502020204030203" pitchFamily="34" charset="0"/>
              <a:ea typeface="Lato Light" panose="020F0502020204030203" pitchFamily="34" charset="0"/>
              <a:cs typeface="Lato Light" panose="020F0502020204030203" pitchFamily="34" charset="0"/>
            </a:rPr>
            <a:t>Eurocon</a:t>
          </a:r>
          <a:r>
            <a:rPr lang="sl-SI" sz="3600" b="1" i="1" dirty="0">
              <a:solidFill>
                <a:srgbClr val="ED1B24"/>
              </a:solidFill>
              <a:latin typeface="Lato Light" panose="020F0502020204030203" pitchFamily="34" charset="0"/>
              <a:ea typeface="Lato Light" panose="020F0502020204030203" pitchFamily="34" charset="0"/>
              <a:cs typeface="Lato Light" panose="020F0502020204030203" pitchFamily="34" charset="0"/>
            </a:rPr>
            <a:t> </a:t>
          </a:r>
          <a:r>
            <a:rPr lang="sl-SI" sz="36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poslati osebne podatke ali predlog pogodbe)</a:t>
          </a:r>
          <a:endParaRPr lang="sl-SI" sz="44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gm:t>
    </dgm:pt>
    <dgm:pt modelId="{0B0202B4-C300-40BB-AD3E-1F5A06C97F82}" type="parTrans" cxnId="{A3481FB7-AA85-4E07-8AEC-644251A772EA}">
      <dgm:prSet/>
      <dgm:spPr/>
      <dgm:t>
        <a:bodyPr/>
        <a:lstStyle/>
        <a:p>
          <a:endParaRPr lang="sl-SI"/>
        </a:p>
      </dgm:t>
    </dgm:pt>
    <dgm:pt modelId="{9F6BEA3C-F0F8-45F3-9FDC-7C9FCE9D302D}" type="sibTrans" cxnId="{A3481FB7-AA85-4E07-8AEC-644251A772EA}">
      <dgm:prSet/>
      <dgm:spPr>
        <a:solidFill>
          <a:srgbClr val="F0464D">
            <a:alpha val="90000"/>
          </a:srgbClr>
        </a:solidFill>
        <a:ln>
          <a:solidFill>
            <a:schemeClr val="bg1">
              <a:alpha val="90000"/>
            </a:schemeClr>
          </a:solidFill>
        </a:ln>
      </dgm:spPr>
      <dgm:t>
        <a:bodyPr/>
        <a:lstStyle/>
        <a:p>
          <a:endParaRPr lang="sl-SI"/>
        </a:p>
      </dgm:t>
    </dgm:pt>
    <dgm:pt modelId="{103B406C-C54F-45A7-A8B1-7ECAAD73054D}">
      <dgm:prSet custT="1"/>
      <dgm:spPr>
        <a:noFill/>
        <a:ln>
          <a:solidFill>
            <a:srgbClr val="F0464D"/>
          </a:solidFill>
        </a:ln>
      </dgm:spPr>
      <dgm:t>
        <a:bodyPr/>
        <a:lstStyle/>
        <a:p>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Podpis pogodbe in plačilo priključnine (</a:t>
          </a:r>
          <a:r>
            <a:rPr lang="sl-SI" sz="4400" b="1"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a:t>
          </a:r>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-SI d.o.o.)</a:t>
          </a:r>
        </a:p>
      </dgm:t>
    </dgm:pt>
    <dgm:pt modelId="{4A2D860E-A10B-427D-87F5-F42062B807B0}" type="parTrans" cxnId="{77846FBD-4B08-42B3-BC47-B174A558B43B}">
      <dgm:prSet/>
      <dgm:spPr/>
      <dgm:t>
        <a:bodyPr/>
        <a:lstStyle/>
        <a:p>
          <a:endParaRPr lang="sl-SI"/>
        </a:p>
      </dgm:t>
    </dgm:pt>
    <dgm:pt modelId="{AF679685-186E-4DE4-9911-D84B056D43C5}" type="sibTrans" cxnId="{77846FBD-4B08-42B3-BC47-B174A558B43B}">
      <dgm:prSet/>
      <dgm:spPr>
        <a:solidFill>
          <a:srgbClr val="F0464D">
            <a:alpha val="90000"/>
          </a:srgbClr>
        </a:solidFill>
        <a:ln>
          <a:solidFill>
            <a:schemeClr val="bg1">
              <a:alpha val="90000"/>
            </a:schemeClr>
          </a:solidFill>
        </a:ln>
      </dgm:spPr>
      <dgm:t>
        <a:bodyPr/>
        <a:lstStyle/>
        <a:p>
          <a:endParaRPr lang="sl-SI"/>
        </a:p>
      </dgm:t>
    </dgm:pt>
    <dgm:pt modelId="{B92B5D2E-AE77-4ACB-B935-3AA7CDA39A66}">
      <dgm:prSet custT="1"/>
      <dgm:spPr>
        <a:noFill/>
        <a:ln>
          <a:solidFill>
            <a:srgbClr val="F0464D"/>
          </a:solidFill>
        </a:ln>
      </dgm:spPr>
      <dgm:t>
        <a:bodyPr/>
        <a:lstStyle/>
        <a:p>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 25% penetraciji </a:t>
          </a:r>
          <a:r>
            <a:rPr lang="sl-SI" sz="36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(=plačilo priključnine in podpisana soglasje v posameznem naselju</a:t>
          </a:r>
          <a:r>
            <a:rPr lang="sl-SI" sz="44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se začne gradnja do končnih uporabnikov</a:t>
          </a:r>
        </a:p>
      </dgm:t>
    </dgm:pt>
    <dgm:pt modelId="{A048B955-B441-4F84-97EC-AB4BABD0537C}" type="parTrans" cxnId="{1679B9F3-CEF9-4C87-B67D-149AC558A509}">
      <dgm:prSet/>
      <dgm:spPr/>
      <dgm:t>
        <a:bodyPr/>
        <a:lstStyle/>
        <a:p>
          <a:endParaRPr lang="sl-SI"/>
        </a:p>
      </dgm:t>
    </dgm:pt>
    <dgm:pt modelId="{0DAAE9D9-715C-44C3-807C-13869D3B94BD}" type="sibTrans" cxnId="{1679B9F3-CEF9-4C87-B67D-149AC558A509}">
      <dgm:prSet/>
      <dgm:spPr>
        <a:solidFill>
          <a:srgbClr val="F0464D">
            <a:alpha val="90000"/>
          </a:srgbClr>
        </a:solidFill>
        <a:ln>
          <a:solidFill>
            <a:schemeClr val="bg1">
              <a:alpha val="90000"/>
            </a:schemeClr>
          </a:solidFill>
        </a:ln>
      </dgm:spPr>
      <dgm:t>
        <a:bodyPr/>
        <a:lstStyle/>
        <a:p>
          <a:endParaRPr lang="sl-SI"/>
        </a:p>
      </dgm:t>
    </dgm:pt>
    <dgm:pt modelId="{8393FB68-E4CD-4A61-BC1D-6B8A8BA267B6}">
      <dgm:prSet custT="1"/>
      <dgm:spPr>
        <a:noFill/>
        <a:ln>
          <a:solidFill>
            <a:srgbClr val="F0464D"/>
          </a:solidFill>
        </a:ln>
      </dgm:spPr>
      <dgm:t>
        <a:bodyPr/>
        <a:lstStyle/>
        <a:p>
          <a:r>
            <a:rPr lang="sl-SI" sz="4400" b="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 – SI tehnična ekipa obvesti končne uporabnike o poteku gradnje  na njihovem naslovu</a:t>
          </a:r>
        </a:p>
      </dgm:t>
    </dgm:pt>
    <dgm:pt modelId="{B9141217-D2FB-4116-B116-95532345E8FD}" type="parTrans" cxnId="{6491C33E-DC88-4F90-BFEF-7BF50B8C5B22}">
      <dgm:prSet/>
      <dgm:spPr/>
      <dgm:t>
        <a:bodyPr/>
        <a:lstStyle/>
        <a:p>
          <a:endParaRPr lang="sl-SI"/>
        </a:p>
      </dgm:t>
    </dgm:pt>
    <dgm:pt modelId="{4056AB84-CD67-46D8-B8C4-7005E390BC07}" type="sibTrans" cxnId="{6491C33E-DC88-4F90-BFEF-7BF50B8C5B22}">
      <dgm:prSet/>
      <dgm:spPr/>
      <dgm:t>
        <a:bodyPr/>
        <a:lstStyle/>
        <a:p>
          <a:endParaRPr lang="sl-SI"/>
        </a:p>
      </dgm:t>
    </dgm:pt>
    <dgm:pt modelId="{15A3C225-FD86-480F-ABB8-2DD2D8F7ECC6}" type="pres">
      <dgm:prSet presAssocID="{4A94A7B2-9D97-4415-9E38-A50FD83EA581}" presName="outerComposite" presStyleCnt="0">
        <dgm:presLayoutVars>
          <dgm:chMax val="5"/>
          <dgm:dir/>
          <dgm:resizeHandles val="exact"/>
        </dgm:presLayoutVars>
      </dgm:prSet>
      <dgm:spPr/>
    </dgm:pt>
    <dgm:pt modelId="{F9F6052C-B4FD-4A38-98A1-910B2EC4626C}" type="pres">
      <dgm:prSet presAssocID="{4A94A7B2-9D97-4415-9E38-A50FD83EA581}" presName="dummyMaxCanvas" presStyleCnt="0">
        <dgm:presLayoutVars/>
      </dgm:prSet>
      <dgm:spPr/>
    </dgm:pt>
    <dgm:pt modelId="{43A79EAC-F574-40F7-BF2F-BF8D0AA5B76C}" type="pres">
      <dgm:prSet presAssocID="{4A94A7B2-9D97-4415-9E38-A50FD83EA581}" presName="FourNodes_1" presStyleLbl="node1" presStyleIdx="0" presStyleCnt="4" custScaleX="95196">
        <dgm:presLayoutVars>
          <dgm:bulletEnabled val="1"/>
        </dgm:presLayoutVars>
      </dgm:prSet>
      <dgm:spPr/>
    </dgm:pt>
    <dgm:pt modelId="{DF7ABE1B-4807-46F5-8519-412F8B6ABCC7}" type="pres">
      <dgm:prSet presAssocID="{4A94A7B2-9D97-4415-9E38-A50FD83EA581}" presName="FourNodes_2" presStyleLbl="node1" presStyleIdx="1" presStyleCnt="4">
        <dgm:presLayoutVars>
          <dgm:bulletEnabled val="1"/>
        </dgm:presLayoutVars>
      </dgm:prSet>
      <dgm:spPr/>
    </dgm:pt>
    <dgm:pt modelId="{895C06EE-44E1-46F7-87C5-B85C6C206106}" type="pres">
      <dgm:prSet presAssocID="{4A94A7B2-9D97-4415-9E38-A50FD83EA581}" presName="FourNodes_3" presStyleLbl="node1" presStyleIdx="2" presStyleCnt="4">
        <dgm:presLayoutVars>
          <dgm:bulletEnabled val="1"/>
        </dgm:presLayoutVars>
      </dgm:prSet>
      <dgm:spPr/>
    </dgm:pt>
    <dgm:pt modelId="{9594FCAF-F421-4093-A8A6-EACB9FDB7AFE}" type="pres">
      <dgm:prSet presAssocID="{4A94A7B2-9D97-4415-9E38-A50FD83EA581}" presName="FourNodes_4" presStyleLbl="node1" presStyleIdx="3" presStyleCnt="4">
        <dgm:presLayoutVars>
          <dgm:bulletEnabled val="1"/>
        </dgm:presLayoutVars>
      </dgm:prSet>
      <dgm:spPr/>
    </dgm:pt>
    <dgm:pt modelId="{EA4B33CC-0A71-4EA7-85BE-5DE1FAA15992}" type="pres">
      <dgm:prSet presAssocID="{4A94A7B2-9D97-4415-9E38-A50FD83EA581}" presName="FourConn_1-2" presStyleLbl="fgAccFollowNode1" presStyleIdx="0" presStyleCnt="3">
        <dgm:presLayoutVars>
          <dgm:bulletEnabled val="1"/>
        </dgm:presLayoutVars>
      </dgm:prSet>
      <dgm:spPr/>
    </dgm:pt>
    <dgm:pt modelId="{FAEEC92A-CC50-471F-B53A-C42BE0C6A11A}" type="pres">
      <dgm:prSet presAssocID="{4A94A7B2-9D97-4415-9E38-A50FD83EA581}" presName="FourConn_2-3" presStyleLbl="fgAccFollowNode1" presStyleIdx="1" presStyleCnt="3">
        <dgm:presLayoutVars>
          <dgm:bulletEnabled val="1"/>
        </dgm:presLayoutVars>
      </dgm:prSet>
      <dgm:spPr/>
    </dgm:pt>
    <dgm:pt modelId="{B4F8382A-B175-4E7F-9672-933C8ECA96BD}" type="pres">
      <dgm:prSet presAssocID="{4A94A7B2-9D97-4415-9E38-A50FD83EA581}" presName="FourConn_3-4" presStyleLbl="fgAccFollowNode1" presStyleIdx="2" presStyleCnt="3">
        <dgm:presLayoutVars>
          <dgm:bulletEnabled val="1"/>
        </dgm:presLayoutVars>
      </dgm:prSet>
      <dgm:spPr/>
    </dgm:pt>
    <dgm:pt modelId="{BFC15FF1-58E0-4384-AD0F-2146CC9352BA}" type="pres">
      <dgm:prSet presAssocID="{4A94A7B2-9D97-4415-9E38-A50FD83EA581}" presName="FourNodes_1_text" presStyleLbl="node1" presStyleIdx="3" presStyleCnt="4">
        <dgm:presLayoutVars>
          <dgm:bulletEnabled val="1"/>
        </dgm:presLayoutVars>
      </dgm:prSet>
      <dgm:spPr/>
    </dgm:pt>
    <dgm:pt modelId="{26704BAA-374D-4AC0-8C37-05FC5A64F363}" type="pres">
      <dgm:prSet presAssocID="{4A94A7B2-9D97-4415-9E38-A50FD83EA581}" presName="FourNodes_2_text" presStyleLbl="node1" presStyleIdx="3" presStyleCnt="4">
        <dgm:presLayoutVars>
          <dgm:bulletEnabled val="1"/>
        </dgm:presLayoutVars>
      </dgm:prSet>
      <dgm:spPr/>
    </dgm:pt>
    <dgm:pt modelId="{9AB6DA97-0DEF-4D2E-943F-7F4AD18D3945}" type="pres">
      <dgm:prSet presAssocID="{4A94A7B2-9D97-4415-9E38-A50FD83EA581}" presName="FourNodes_3_text" presStyleLbl="node1" presStyleIdx="3" presStyleCnt="4">
        <dgm:presLayoutVars>
          <dgm:bulletEnabled val="1"/>
        </dgm:presLayoutVars>
      </dgm:prSet>
      <dgm:spPr/>
    </dgm:pt>
    <dgm:pt modelId="{87E6430F-3A30-48FA-848A-E39067C7BBE3}" type="pres">
      <dgm:prSet presAssocID="{4A94A7B2-9D97-4415-9E38-A50FD83EA581}" presName="FourNodes_4_text" presStyleLbl="node1" presStyleIdx="3" presStyleCnt="4">
        <dgm:presLayoutVars>
          <dgm:bulletEnabled val="1"/>
        </dgm:presLayoutVars>
      </dgm:prSet>
      <dgm:spPr/>
    </dgm:pt>
  </dgm:ptLst>
  <dgm:cxnLst>
    <dgm:cxn modelId="{6491C33E-DC88-4F90-BFEF-7BF50B8C5B22}" srcId="{4A94A7B2-9D97-4415-9E38-A50FD83EA581}" destId="{8393FB68-E4CD-4A61-BC1D-6B8A8BA267B6}" srcOrd="3" destOrd="0" parTransId="{B9141217-D2FB-4116-B116-95532345E8FD}" sibTransId="{4056AB84-CD67-46D8-B8C4-7005E390BC07}"/>
    <dgm:cxn modelId="{3145185C-4E20-4702-90C7-BAD7D6478DE0}" type="presOf" srcId="{4A94A7B2-9D97-4415-9E38-A50FD83EA581}" destId="{15A3C225-FD86-480F-ABB8-2DD2D8F7ECC6}" srcOrd="0" destOrd="0" presId="urn:microsoft.com/office/officeart/2005/8/layout/vProcess5"/>
    <dgm:cxn modelId="{18690844-6576-482B-8F40-2990148BD68A}" type="presOf" srcId="{543D052B-AD4E-4F34-9167-761DE2E82088}" destId="{43A79EAC-F574-40F7-BF2F-BF8D0AA5B76C}" srcOrd="0" destOrd="0" presId="urn:microsoft.com/office/officeart/2005/8/layout/vProcess5"/>
    <dgm:cxn modelId="{74645564-51B1-4EC3-9867-DC48149DDC10}" type="presOf" srcId="{103B406C-C54F-45A7-A8B1-7ECAAD73054D}" destId="{DF7ABE1B-4807-46F5-8519-412F8B6ABCC7}" srcOrd="0" destOrd="0" presId="urn:microsoft.com/office/officeart/2005/8/layout/vProcess5"/>
    <dgm:cxn modelId="{47BFB145-872E-4DA8-9F89-A63F9D952A58}" type="presOf" srcId="{AF679685-186E-4DE4-9911-D84B056D43C5}" destId="{FAEEC92A-CC50-471F-B53A-C42BE0C6A11A}" srcOrd="0" destOrd="0" presId="urn:microsoft.com/office/officeart/2005/8/layout/vProcess5"/>
    <dgm:cxn modelId="{DABF2283-7656-400A-8A43-75D8BE58C203}" type="presOf" srcId="{9F6BEA3C-F0F8-45F3-9FDC-7C9FCE9D302D}" destId="{EA4B33CC-0A71-4EA7-85BE-5DE1FAA15992}" srcOrd="0" destOrd="0" presId="urn:microsoft.com/office/officeart/2005/8/layout/vProcess5"/>
    <dgm:cxn modelId="{A3481FB7-AA85-4E07-8AEC-644251A772EA}" srcId="{4A94A7B2-9D97-4415-9E38-A50FD83EA581}" destId="{543D052B-AD4E-4F34-9167-761DE2E82088}" srcOrd="0" destOrd="0" parTransId="{0B0202B4-C300-40BB-AD3E-1F5A06C97F82}" sibTransId="{9F6BEA3C-F0F8-45F3-9FDC-7C9FCE9D302D}"/>
    <dgm:cxn modelId="{77846FBD-4B08-42B3-BC47-B174A558B43B}" srcId="{4A94A7B2-9D97-4415-9E38-A50FD83EA581}" destId="{103B406C-C54F-45A7-A8B1-7ECAAD73054D}" srcOrd="1" destOrd="0" parTransId="{4A2D860E-A10B-427D-87F5-F42062B807B0}" sibTransId="{AF679685-186E-4DE4-9911-D84B056D43C5}"/>
    <dgm:cxn modelId="{BA2C9ECA-48DC-4577-98B9-7A60BEA27A5E}" type="presOf" srcId="{0DAAE9D9-715C-44C3-807C-13869D3B94BD}" destId="{B4F8382A-B175-4E7F-9672-933C8ECA96BD}" srcOrd="0" destOrd="0" presId="urn:microsoft.com/office/officeart/2005/8/layout/vProcess5"/>
    <dgm:cxn modelId="{30067ED4-D57F-45BF-BB30-25BA48B23AF1}" type="presOf" srcId="{8393FB68-E4CD-4A61-BC1D-6B8A8BA267B6}" destId="{9594FCAF-F421-4093-A8A6-EACB9FDB7AFE}" srcOrd="0" destOrd="0" presId="urn:microsoft.com/office/officeart/2005/8/layout/vProcess5"/>
    <dgm:cxn modelId="{31C2C6D7-3612-41E4-BCDB-92EFACB00CAC}" type="presOf" srcId="{B92B5D2E-AE77-4ACB-B935-3AA7CDA39A66}" destId="{9AB6DA97-0DEF-4D2E-943F-7F4AD18D3945}" srcOrd="1" destOrd="0" presId="urn:microsoft.com/office/officeart/2005/8/layout/vProcess5"/>
    <dgm:cxn modelId="{2BE8DCD7-C593-43C5-85AF-3A6386DF7DA1}" type="presOf" srcId="{8393FB68-E4CD-4A61-BC1D-6B8A8BA267B6}" destId="{87E6430F-3A30-48FA-848A-E39067C7BBE3}" srcOrd="1" destOrd="0" presId="urn:microsoft.com/office/officeart/2005/8/layout/vProcess5"/>
    <dgm:cxn modelId="{1679B9F3-CEF9-4C87-B67D-149AC558A509}" srcId="{4A94A7B2-9D97-4415-9E38-A50FD83EA581}" destId="{B92B5D2E-AE77-4ACB-B935-3AA7CDA39A66}" srcOrd="2" destOrd="0" parTransId="{A048B955-B441-4F84-97EC-AB4BABD0537C}" sibTransId="{0DAAE9D9-715C-44C3-807C-13869D3B94BD}"/>
    <dgm:cxn modelId="{8701E8F8-50C9-47D5-BAC7-625611849614}" type="presOf" srcId="{B92B5D2E-AE77-4ACB-B935-3AA7CDA39A66}" destId="{895C06EE-44E1-46F7-87C5-B85C6C206106}" srcOrd="0" destOrd="0" presId="urn:microsoft.com/office/officeart/2005/8/layout/vProcess5"/>
    <dgm:cxn modelId="{ECC29DFA-2F49-4775-B03A-11E6F5530693}" type="presOf" srcId="{103B406C-C54F-45A7-A8B1-7ECAAD73054D}" destId="{26704BAA-374D-4AC0-8C37-05FC5A64F363}" srcOrd="1" destOrd="0" presId="urn:microsoft.com/office/officeart/2005/8/layout/vProcess5"/>
    <dgm:cxn modelId="{2946D6FC-0104-4B16-9E23-1D4D2B694791}" type="presOf" srcId="{543D052B-AD4E-4F34-9167-761DE2E82088}" destId="{BFC15FF1-58E0-4384-AD0F-2146CC9352BA}" srcOrd="1" destOrd="0" presId="urn:microsoft.com/office/officeart/2005/8/layout/vProcess5"/>
    <dgm:cxn modelId="{54A121F0-E9CE-4A2E-8B4D-5D8F670EF87B}" type="presParOf" srcId="{15A3C225-FD86-480F-ABB8-2DD2D8F7ECC6}" destId="{F9F6052C-B4FD-4A38-98A1-910B2EC4626C}" srcOrd="0" destOrd="0" presId="urn:microsoft.com/office/officeart/2005/8/layout/vProcess5"/>
    <dgm:cxn modelId="{40A70942-605B-402F-85F3-EA6C2C436019}" type="presParOf" srcId="{15A3C225-FD86-480F-ABB8-2DD2D8F7ECC6}" destId="{43A79EAC-F574-40F7-BF2F-BF8D0AA5B76C}" srcOrd="1" destOrd="0" presId="urn:microsoft.com/office/officeart/2005/8/layout/vProcess5"/>
    <dgm:cxn modelId="{5C9670D2-17D0-44BD-838B-BEBAC4C6C25F}" type="presParOf" srcId="{15A3C225-FD86-480F-ABB8-2DD2D8F7ECC6}" destId="{DF7ABE1B-4807-46F5-8519-412F8B6ABCC7}" srcOrd="2" destOrd="0" presId="urn:microsoft.com/office/officeart/2005/8/layout/vProcess5"/>
    <dgm:cxn modelId="{77194B12-9881-412C-8344-0340A48E0C78}" type="presParOf" srcId="{15A3C225-FD86-480F-ABB8-2DD2D8F7ECC6}" destId="{895C06EE-44E1-46F7-87C5-B85C6C206106}" srcOrd="3" destOrd="0" presId="urn:microsoft.com/office/officeart/2005/8/layout/vProcess5"/>
    <dgm:cxn modelId="{6107D3DC-3ED5-4B7E-8481-72A96DC37258}" type="presParOf" srcId="{15A3C225-FD86-480F-ABB8-2DD2D8F7ECC6}" destId="{9594FCAF-F421-4093-A8A6-EACB9FDB7AFE}" srcOrd="4" destOrd="0" presId="urn:microsoft.com/office/officeart/2005/8/layout/vProcess5"/>
    <dgm:cxn modelId="{7C9C431A-B92A-4CEE-B7D3-4B98AA1A0E6E}" type="presParOf" srcId="{15A3C225-FD86-480F-ABB8-2DD2D8F7ECC6}" destId="{EA4B33CC-0A71-4EA7-85BE-5DE1FAA15992}" srcOrd="5" destOrd="0" presId="urn:microsoft.com/office/officeart/2005/8/layout/vProcess5"/>
    <dgm:cxn modelId="{A08A110D-2E99-4417-A40B-52653C2BC3E3}" type="presParOf" srcId="{15A3C225-FD86-480F-ABB8-2DD2D8F7ECC6}" destId="{FAEEC92A-CC50-471F-B53A-C42BE0C6A11A}" srcOrd="6" destOrd="0" presId="urn:microsoft.com/office/officeart/2005/8/layout/vProcess5"/>
    <dgm:cxn modelId="{329906CD-0307-4546-86CD-E5B67B1C97B3}" type="presParOf" srcId="{15A3C225-FD86-480F-ABB8-2DD2D8F7ECC6}" destId="{B4F8382A-B175-4E7F-9672-933C8ECA96BD}" srcOrd="7" destOrd="0" presId="urn:microsoft.com/office/officeart/2005/8/layout/vProcess5"/>
    <dgm:cxn modelId="{BA8B7878-7237-420B-B277-08E0B64A3051}" type="presParOf" srcId="{15A3C225-FD86-480F-ABB8-2DD2D8F7ECC6}" destId="{BFC15FF1-58E0-4384-AD0F-2146CC9352BA}" srcOrd="8" destOrd="0" presId="urn:microsoft.com/office/officeart/2005/8/layout/vProcess5"/>
    <dgm:cxn modelId="{2CD1A8FB-2C79-466D-A095-B18E870407A4}" type="presParOf" srcId="{15A3C225-FD86-480F-ABB8-2DD2D8F7ECC6}" destId="{26704BAA-374D-4AC0-8C37-05FC5A64F363}" srcOrd="9" destOrd="0" presId="urn:microsoft.com/office/officeart/2005/8/layout/vProcess5"/>
    <dgm:cxn modelId="{3F9A447A-2188-42D0-BC14-226DCE34FC37}" type="presParOf" srcId="{15A3C225-FD86-480F-ABB8-2DD2D8F7ECC6}" destId="{9AB6DA97-0DEF-4D2E-943F-7F4AD18D3945}" srcOrd="10" destOrd="0" presId="urn:microsoft.com/office/officeart/2005/8/layout/vProcess5"/>
    <dgm:cxn modelId="{9B297BF7-44B6-499B-8380-95AF81A7CEAB}" type="presParOf" srcId="{15A3C225-FD86-480F-ABB8-2DD2D8F7ECC6}" destId="{87E6430F-3A30-48FA-848A-E39067C7BBE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C62D8-802A-42AB-AF0E-6974BDCBE777}">
      <dsp:nvSpPr>
        <dsp:cNvPr id="0" name=""/>
        <dsp:cNvSpPr/>
      </dsp:nvSpPr>
      <dsp:spPr>
        <a:xfrm>
          <a:off x="0" y="1753965"/>
          <a:ext cx="17291122" cy="2338621"/>
        </a:xfrm>
        <a:prstGeom prst="notchedRightArrow">
          <a:avLst/>
        </a:prstGeom>
        <a:solidFill>
          <a:srgbClr val="F0464D"/>
        </a:solidFill>
        <a:ln>
          <a:noFill/>
        </a:ln>
        <a:effectLst/>
      </dsp:spPr>
      <dsp:style>
        <a:lnRef idx="0">
          <a:scrgbClr r="0" g="0" b="0"/>
        </a:lnRef>
        <a:fillRef idx="1">
          <a:scrgbClr r="0" g="0" b="0"/>
        </a:fillRef>
        <a:effectRef idx="0">
          <a:scrgbClr r="0" g="0" b="0"/>
        </a:effectRef>
        <a:fontRef idx="minor"/>
      </dsp:style>
    </dsp:sp>
    <dsp:sp modelId="{E6F41F2A-47FD-478F-B9DA-0F1EBDCE61AA}">
      <dsp:nvSpPr>
        <dsp:cNvPr id="0" name=""/>
        <dsp:cNvSpPr/>
      </dsp:nvSpPr>
      <dsp:spPr>
        <a:xfrm>
          <a:off x="9633" y="0"/>
          <a:ext cx="2283390"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sl-SI" sz="21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Preverjanje možnosti sočasne gradnje</a:t>
          </a:r>
        </a:p>
      </dsp:txBody>
      <dsp:txXfrm>
        <a:off x="9633" y="0"/>
        <a:ext cx="2283390" cy="2338621"/>
      </dsp:txXfrm>
    </dsp:sp>
    <dsp:sp modelId="{C94F8A8F-FB8C-411A-A609-C719E7DB2895}">
      <dsp:nvSpPr>
        <dsp:cNvPr id="0" name=""/>
        <dsp:cNvSpPr/>
      </dsp:nvSpPr>
      <dsp:spPr>
        <a:xfrm>
          <a:off x="859001"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546AA-688A-4A71-A031-0595026BBE76}">
      <dsp:nvSpPr>
        <dsp:cNvPr id="0" name=""/>
        <dsp:cNvSpPr/>
      </dsp:nvSpPr>
      <dsp:spPr>
        <a:xfrm>
          <a:off x="2407193" y="3507931"/>
          <a:ext cx="2283390"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sl-SI" sz="21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Ugotavljanje možnosti souporabe obstoječe infrastrukture</a:t>
          </a:r>
        </a:p>
      </dsp:txBody>
      <dsp:txXfrm>
        <a:off x="2407193" y="3507931"/>
        <a:ext cx="2283390" cy="2338621"/>
      </dsp:txXfrm>
    </dsp:sp>
    <dsp:sp modelId="{2488EC26-2719-4EDB-87D1-F06BDFA28064}">
      <dsp:nvSpPr>
        <dsp:cNvPr id="0" name=""/>
        <dsp:cNvSpPr/>
      </dsp:nvSpPr>
      <dsp:spPr>
        <a:xfrm>
          <a:off x="3256561"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A8F3A0-EAF9-4480-B75B-D06427712544}">
      <dsp:nvSpPr>
        <dsp:cNvPr id="0" name=""/>
        <dsp:cNvSpPr/>
      </dsp:nvSpPr>
      <dsp:spPr>
        <a:xfrm>
          <a:off x="4804753" y="0"/>
          <a:ext cx="2283390"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sl-SI" sz="21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Ureditev služnostnih pravic na vseh občinskih/javnih zemljiščih</a:t>
          </a:r>
        </a:p>
      </dsp:txBody>
      <dsp:txXfrm>
        <a:off x="4804753" y="0"/>
        <a:ext cx="2283390" cy="2338621"/>
      </dsp:txXfrm>
    </dsp:sp>
    <dsp:sp modelId="{ADDD521E-3BB4-46CC-9AA8-F058C3777259}">
      <dsp:nvSpPr>
        <dsp:cNvPr id="0" name=""/>
        <dsp:cNvSpPr/>
      </dsp:nvSpPr>
      <dsp:spPr>
        <a:xfrm>
          <a:off x="5654121"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A11EB4-D757-4478-8BC4-03BF264291FC}">
      <dsp:nvSpPr>
        <dsp:cNvPr id="0" name=""/>
        <dsp:cNvSpPr/>
      </dsp:nvSpPr>
      <dsp:spPr>
        <a:xfrm>
          <a:off x="7202313" y="3507931"/>
          <a:ext cx="2283390"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sl-SI" sz="2100" b="0" kern="1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Naročanje priključkov s strani končnih uporabnikov</a:t>
          </a:r>
        </a:p>
      </dsp:txBody>
      <dsp:txXfrm>
        <a:off x="7202313" y="3507931"/>
        <a:ext cx="2283390" cy="2338621"/>
      </dsp:txXfrm>
    </dsp:sp>
    <dsp:sp modelId="{8161F398-BEA1-4AC7-BB13-F4467290DF2B}">
      <dsp:nvSpPr>
        <dsp:cNvPr id="0" name=""/>
        <dsp:cNvSpPr/>
      </dsp:nvSpPr>
      <dsp:spPr>
        <a:xfrm>
          <a:off x="8051681"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18B33-BB62-446A-A7BF-D869AD05728A}">
      <dsp:nvSpPr>
        <dsp:cNvPr id="0" name=""/>
        <dsp:cNvSpPr/>
      </dsp:nvSpPr>
      <dsp:spPr>
        <a:xfrm>
          <a:off x="9599873" y="0"/>
          <a:ext cx="3554942"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sl-SI" sz="21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Pričetek izgradnje glavnih povezovalnih vodov, vozlišč, in TK jaškov v naseljih</a:t>
          </a:r>
        </a:p>
      </dsp:txBody>
      <dsp:txXfrm>
        <a:off x="9599873" y="0"/>
        <a:ext cx="3554942" cy="2338621"/>
      </dsp:txXfrm>
    </dsp:sp>
    <dsp:sp modelId="{8D47B955-F97E-44F8-989C-80DA3CB35F55}">
      <dsp:nvSpPr>
        <dsp:cNvPr id="0" name=""/>
        <dsp:cNvSpPr/>
      </dsp:nvSpPr>
      <dsp:spPr>
        <a:xfrm>
          <a:off x="11085017"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49D1AF-9E9A-4CC8-B148-7AFFAC52FA4D}">
      <dsp:nvSpPr>
        <dsp:cNvPr id="0" name=""/>
        <dsp:cNvSpPr/>
      </dsp:nvSpPr>
      <dsp:spPr>
        <a:xfrm>
          <a:off x="13268985" y="3507931"/>
          <a:ext cx="2283390" cy="2338621"/>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sl-SI" sz="21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Montaža aktivne opreme in vzpostavitev delovanja omrežja</a:t>
          </a:r>
        </a:p>
      </dsp:txBody>
      <dsp:txXfrm>
        <a:off x="13268985" y="3507931"/>
        <a:ext cx="2283390" cy="2338621"/>
      </dsp:txXfrm>
    </dsp:sp>
    <dsp:sp modelId="{1EDBE292-55DD-43FB-8B5E-EA23EBAE1DB9}">
      <dsp:nvSpPr>
        <dsp:cNvPr id="0" name=""/>
        <dsp:cNvSpPr/>
      </dsp:nvSpPr>
      <dsp:spPr>
        <a:xfrm>
          <a:off x="14118353" y="2630948"/>
          <a:ext cx="584655" cy="584655"/>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3350B-683C-49DB-B878-C4E5D969F76A}">
      <dsp:nvSpPr>
        <dsp:cNvPr id="0" name=""/>
        <dsp:cNvSpPr/>
      </dsp:nvSpPr>
      <dsp:spPr>
        <a:xfrm>
          <a:off x="254736" y="3571510"/>
          <a:ext cx="3711053" cy="1222960"/>
        </a:xfrm>
        <a:prstGeom prst="rect">
          <a:avLst/>
        </a:prstGeom>
        <a:noFill/>
        <a:ln>
          <a:solidFill>
            <a:srgbClr val="F0464D"/>
          </a:solid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Baza RUNE www.ruralnetwork.eu</a:t>
          </a:r>
        </a:p>
      </dsp:txBody>
      <dsp:txXfrm>
        <a:off x="254736" y="3571510"/>
        <a:ext cx="3711053" cy="1222960"/>
      </dsp:txXfrm>
    </dsp:sp>
    <dsp:sp modelId="{1E86B7DB-DAFD-4595-82F3-2985EF58E7C0}">
      <dsp:nvSpPr>
        <dsp:cNvPr id="0" name=""/>
        <dsp:cNvSpPr/>
      </dsp:nvSpPr>
      <dsp:spPr>
        <a:xfrm>
          <a:off x="250519" y="3199561"/>
          <a:ext cx="295197" cy="295197"/>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CFCAC-09F8-4275-8197-5364FBD22671}">
      <dsp:nvSpPr>
        <dsp:cNvPr id="0" name=""/>
        <dsp:cNvSpPr/>
      </dsp:nvSpPr>
      <dsp:spPr>
        <a:xfrm>
          <a:off x="457157" y="2786285"/>
          <a:ext cx="295197" cy="29519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F0806-5BF3-4049-8E2A-449A73FB21B2}">
      <dsp:nvSpPr>
        <dsp:cNvPr id="0" name=""/>
        <dsp:cNvSpPr/>
      </dsp:nvSpPr>
      <dsp:spPr>
        <a:xfrm>
          <a:off x="953089" y="2868940"/>
          <a:ext cx="463881" cy="463881"/>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A583E-B13B-4F71-87A2-599893904D9F}">
      <dsp:nvSpPr>
        <dsp:cNvPr id="0" name=""/>
        <dsp:cNvSpPr/>
      </dsp:nvSpPr>
      <dsp:spPr>
        <a:xfrm>
          <a:off x="1366365" y="2414336"/>
          <a:ext cx="295197" cy="295197"/>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856B8-35BA-483C-8DDA-C144244A1610}">
      <dsp:nvSpPr>
        <dsp:cNvPr id="0" name=""/>
        <dsp:cNvSpPr/>
      </dsp:nvSpPr>
      <dsp:spPr>
        <a:xfrm>
          <a:off x="1903624" y="2249026"/>
          <a:ext cx="295197" cy="295197"/>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A38B2-6640-4D49-ABEA-52905F3543D0}">
      <dsp:nvSpPr>
        <dsp:cNvPr id="0" name=""/>
        <dsp:cNvSpPr/>
      </dsp:nvSpPr>
      <dsp:spPr>
        <a:xfrm>
          <a:off x="2564866" y="2538319"/>
          <a:ext cx="295197" cy="29519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DB43A-8B06-4443-A226-2362EC84825A}">
      <dsp:nvSpPr>
        <dsp:cNvPr id="0" name=""/>
        <dsp:cNvSpPr/>
      </dsp:nvSpPr>
      <dsp:spPr>
        <a:xfrm>
          <a:off x="2978143" y="2744957"/>
          <a:ext cx="463881" cy="46388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30A7C-B1FF-4374-8189-CD05395C965D}">
      <dsp:nvSpPr>
        <dsp:cNvPr id="0" name=""/>
        <dsp:cNvSpPr/>
      </dsp:nvSpPr>
      <dsp:spPr>
        <a:xfrm>
          <a:off x="3556730" y="3199561"/>
          <a:ext cx="295197" cy="29519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BEABC-9A96-44D2-816F-8AFBA1D9DC39}">
      <dsp:nvSpPr>
        <dsp:cNvPr id="0" name=""/>
        <dsp:cNvSpPr/>
      </dsp:nvSpPr>
      <dsp:spPr>
        <a:xfrm>
          <a:off x="3804695" y="3654165"/>
          <a:ext cx="295197" cy="295197"/>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F5793-4553-4780-92A8-A71C551DFDA0}">
      <dsp:nvSpPr>
        <dsp:cNvPr id="0" name=""/>
        <dsp:cNvSpPr/>
      </dsp:nvSpPr>
      <dsp:spPr>
        <a:xfrm>
          <a:off x="1655658" y="2786285"/>
          <a:ext cx="759079" cy="759079"/>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15C1FB-7B3C-41E7-B597-0154192E525E}">
      <dsp:nvSpPr>
        <dsp:cNvPr id="0" name=""/>
        <dsp:cNvSpPr/>
      </dsp:nvSpPr>
      <dsp:spPr>
        <a:xfrm>
          <a:off x="43881" y="4356735"/>
          <a:ext cx="295197" cy="295197"/>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75F90-EA2D-4D76-BEC6-4DD3C93EE9C9}">
      <dsp:nvSpPr>
        <dsp:cNvPr id="0" name=""/>
        <dsp:cNvSpPr/>
      </dsp:nvSpPr>
      <dsp:spPr>
        <a:xfrm>
          <a:off x="291846" y="4728684"/>
          <a:ext cx="463881" cy="463881"/>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AA6D3-5DDB-4610-A153-BFEEE55920B2}">
      <dsp:nvSpPr>
        <dsp:cNvPr id="0" name=""/>
        <dsp:cNvSpPr/>
      </dsp:nvSpPr>
      <dsp:spPr>
        <a:xfrm>
          <a:off x="911761" y="5059305"/>
          <a:ext cx="674736" cy="674736"/>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6BF99-33F9-43F2-BF14-B16D33EABDC4}">
      <dsp:nvSpPr>
        <dsp:cNvPr id="0" name=""/>
        <dsp:cNvSpPr/>
      </dsp:nvSpPr>
      <dsp:spPr>
        <a:xfrm>
          <a:off x="1779641" y="5596564"/>
          <a:ext cx="295197" cy="295197"/>
        </a:xfrm>
        <a:prstGeom prst="ellipse">
          <a:avLst/>
        </a:prstGeom>
        <a:solidFill>
          <a:srgbClr val="F04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31B23E-8787-4F45-962A-B805120C751C}">
      <dsp:nvSpPr>
        <dsp:cNvPr id="0" name=""/>
        <dsp:cNvSpPr/>
      </dsp:nvSpPr>
      <dsp:spPr>
        <a:xfrm>
          <a:off x="1944952" y="5059305"/>
          <a:ext cx="463881" cy="46388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82F8A-D43D-4E7D-9C5D-D556793A0F98}">
      <dsp:nvSpPr>
        <dsp:cNvPr id="0" name=""/>
        <dsp:cNvSpPr/>
      </dsp:nvSpPr>
      <dsp:spPr>
        <a:xfrm>
          <a:off x="2358228" y="5637892"/>
          <a:ext cx="295197" cy="295197"/>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C94AE-F67D-464D-93E9-F57AD875F0A3}">
      <dsp:nvSpPr>
        <dsp:cNvPr id="0" name=""/>
        <dsp:cNvSpPr/>
      </dsp:nvSpPr>
      <dsp:spPr>
        <a:xfrm>
          <a:off x="2730177" y="4976650"/>
          <a:ext cx="674736" cy="674736"/>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36E68-53EC-4EAE-AEE1-2F0A408C0A5D}">
      <dsp:nvSpPr>
        <dsp:cNvPr id="0" name=""/>
        <dsp:cNvSpPr/>
      </dsp:nvSpPr>
      <dsp:spPr>
        <a:xfrm>
          <a:off x="3639385" y="4811339"/>
          <a:ext cx="463881" cy="463881"/>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22F30-2E14-4B41-8A99-C9ED7BC05894}">
      <dsp:nvSpPr>
        <dsp:cNvPr id="0" name=""/>
        <dsp:cNvSpPr/>
      </dsp:nvSpPr>
      <dsp:spPr>
        <a:xfrm>
          <a:off x="4103267" y="2868253"/>
          <a:ext cx="1362354" cy="2600882"/>
        </a:xfrm>
        <a:prstGeom prst="chevron">
          <a:avLst>
            <a:gd name="adj" fmla="val 62310"/>
          </a:avLst>
        </a:prstGeom>
        <a:solidFill>
          <a:srgbClr val="CC0000"/>
        </a:solidFill>
        <a:ln>
          <a:noFill/>
        </a:ln>
        <a:effectLst/>
      </dsp:spPr>
      <dsp:style>
        <a:lnRef idx="0">
          <a:scrgbClr r="0" g="0" b="0"/>
        </a:lnRef>
        <a:fillRef idx="1">
          <a:scrgbClr r="0" g="0" b="0"/>
        </a:fillRef>
        <a:effectRef idx="0">
          <a:scrgbClr r="0" g="0" b="0"/>
        </a:effectRef>
        <a:fontRef idx="minor">
          <a:schemeClr val="lt1"/>
        </a:fontRef>
      </dsp:style>
    </dsp:sp>
    <dsp:sp modelId="{A250CABF-4B5A-4EBF-B06A-7E0D81F8A8BF}">
      <dsp:nvSpPr>
        <dsp:cNvPr id="0" name=""/>
        <dsp:cNvSpPr/>
      </dsp:nvSpPr>
      <dsp:spPr>
        <a:xfrm>
          <a:off x="5465621" y="2869516"/>
          <a:ext cx="3715511" cy="2600858"/>
        </a:xfrm>
        <a:prstGeom prst="rect">
          <a:avLst/>
        </a:prstGeom>
        <a:noFill/>
        <a:ln>
          <a:solidFill>
            <a:srgbClr val="F0464D"/>
          </a:solid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Baza belih lis </a:t>
          </a:r>
          <a:r>
            <a:rPr lang="sl-SI" sz="3000" kern="1200" dirty="0">
              <a:solidFill>
                <a:srgbClr val="0000FF"/>
              </a:solidFill>
              <a:latin typeface="Lato Light" panose="020F0502020204030203" pitchFamily="34" charset="0"/>
              <a:ea typeface="Lato Light" panose="020F0502020204030203" pitchFamily="34" charset="0"/>
              <a:cs typeface="Lato Light" panose="020F0502020204030203" pitchFamily="34" charset="0"/>
              <a:hlinkClick xmlns:r="http://schemas.openxmlformats.org/officeDocument/2006/relationships" r:id="rId1"/>
            </a:rPr>
            <a:t>www.mju.gov.si</a:t>
          </a:r>
          <a:endParaRPr lang="sl-SI" sz="3000" kern="1200" dirty="0">
            <a:solidFill>
              <a:srgbClr val="0000FF"/>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ctr" defTabSz="1333500">
            <a:lnSpc>
              <a:spcPct val="90000"/>
            </a:lnSpc>
            <a:spcBef>
              <a:spcPct val="0"/>
            </a:spcBef>
            <a:spcAft>
              <a:spcPct val="35000"/>
            </a:spcAft>
            <a:buNone/>
          </a:pPr>
          <a:endPar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sp:txBody>
      <dsp:txXfrm>
        <a:off x="5465621" y="2869516"/>
        <a:ext cx="3715511" cy="2600858"/>
      </dsp:txXfrm>
    </dsp:sp>
    <dsp:sp modelId="{2938855A-98A2-47E5-A3A3-64A5AA2B6332}">
      <dsp:nvSpPr>
        <dsp:cNvPr id="0" name=""/>
        <dsp:cNvSpPr/>
      </dsp:nvSpPr>
      <dsp:spPr>
        <a:xfrm>
          <a:off x="9217221" y="2868253"/>
          <a:ext cx="1362354" cy="2600882"/>
        </a:xfrm>
        <a:prstGeom prst="chevron">
          <a:avLst>
            <a:gd name="adj" fmla="val 6231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A62248BA-76B6-45BF-AA40-5A5699C3FE7A}">
      <dsp:nvSpPr>
        <dsp:cNvPr id="0" name=""/>
        <dsp:cNvSpPr/>
      </dsp:nvSpPr>
      <dsp:spPr>
        <a:xfrm>
          <a:off x="10543487" y="2869516"/>
          <a:ext cx="3715511" cy="2600858"/>
        </a:xfrm>
        <a:prstGeom prst="rect">
          <a:avLst/>
        </a:prstGeom>
        <a:noFill/>
        <a:ln>
          <a:solidFill>
            <a:srgbClr val="F0464D"/>
          </a:solid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Javni vpogled v podatke o nepremičninah </a:t>
          </a:r>
          <a:r>
            <a:rPr lang="sl-SI" sz="3000" kern="1200" dirty="0">
              <a:solidFill>
                <a:srgbClr val="0000FF"/>
              </a:solidFill>
              <a:latin typeface="Lato Light" panose="020F0502020204030203" pitchFamily="34" charset="0"/>
              <a:ea typeface="Lato Light" panose="020F0502020204030203" pitchFamily="34" charset="0"/>
              <a:cs typeface="Lato Light" panose="020F0502020204030203" pitchFamily="34" charset="0"/>
              <a:hlinkClick xmlns:r="http://schemas.openxmlformats.org/officeDocument/2006/relationships" r:id="rId2"/>
            </a:rPr>
            <a:t>www.e-prostor.gov.si</a:t>
          </a:r>
          <a:endParaRPr lang="sl-SI" sz="3000" kern="1200" dirty="0">
            <a:solidFill>
              <a:srgbClr val="0000FF"/>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ctr" defTabSz="1333500">
            <a:lnSpc>
              <a:spcPct val="90000"/>
            </a:lnSpc>
            <a:spcBef>
              <a:spcPct val="0"/>
            </a:spcBef>
            <a:spcAft>
              <a:spcPct val="35000"/>
            </a:spcAft>
            <a:buNone/>
          </a:pPr>
          <a:endPar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sp:txBody>
      <dsp:txXfrm>
        <a:off x="10543487" y="2869516"/>
        <a:ext cx="3715511" cy="2600858"/>
      </dsp:txXfrm>
    </dsp:sp>
    <dsp:sp modelId="{BE13A6B5-C758-44B0-9BED-E546E09A7D3D}">
      <dsp:nvSpPr>
        <dsp:cNvPr id="0" name=""/>
        <dsp:cNvSpPr/>
      </dsp:nvSpPr>
      <dsp:spPr>
        <a:xfrm>
          <a:off x="14258998" y="2868253"/>
          <a:ext cx="1362354" cy="2600882"/>
        </a:xfrm>
        <a:prstGeom prst="chevron">
          <a:avLst>
            <a:gd name="adj" fmla="val 62310"/>
          </a:avLst>
        </a:prstGeom>
        <a:solidFill>
          <a:srgbClr val="F0464D"/>
        </a:solidFill>
        <a:ln>
          <a:noFill/>
        </a:ln>
        <a:effectLst/>
      </dsp:spPr>
      <dsp:style>
        <a:lnRef idx="0">
          <a:scrgbClr r="0" g="0" b="0"/>
        </a:lnRef>
        <a:fillRef idx="1">
          <a:scrgbClr r="0" g="0" b="0"/>
        </a:fillRef>
        <a:effectRef idx="0">
          <a:scrgbClr r="0" g="0" b="0"/>
        </a:effectRef>
        <a:fontRef idx="minor">
          <a:schemeClr val="lt1"/>
        </a:fontRef>
      </dsp:style>
    </dsp:sp>
    <dsp:sp modelId="{AA321E71-5486-49FB-ABE3-9995F170429A}">
      <dsp:nvSpPr>
        <dsp:cNvPr id="0" name=""/>
        <dsp:cNvSpPr/>
      </dsp:nvSpPr>
      <dsp:spPr>
        <a:xfrm>
          <a:off x="15621353" y="2869516"/>
          <a:ext cx="3715511" cy="2600858"/>
        </a:xfrm>
        <a:prstGeom prst="rect">
          <a:avLst/>
        </a:prstGeom>
        <a:noFill/>
        <a:ln>
          <a:solidFill>
            <a:srgbClr val="F0464D"/>
          </a:solid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Preverjanje pri operaterju</a:t>
          </a:r>
        </a:p>
      </dsp:txBody>
      <dsp:txXfrm>
        <a:off x="15621353" y="2869516"/>
        <a:ext cx="3715511" cy="2600858"/>
      </dsp:txXfrm>
    </dsp:sp>
    <dsp:sp modelId="{AC6361F5-9E38-4604-8751-5DE9C379EE7D}">
      <dsp:nvSpPr>
        <dsp:cNvPr id="0" name=""/>
        <dsp:cNvSpPr/>
      </dsp:nvSpPr>
      <dsp:spPr>
        <a:xfrm>
          <a:off x="19336864" y="2868253"/>
          <a:ext cx="1362354" cy="2600882"/>
        </a:xfrm>
        <a:prstGeom prst="chevron">
          <a:avLst>
            <a:gd name="adj" fmla="val 62310"/>
          </a:avLst>
        </a:prstGeom>
        <a:solidFill>
          <a:srgbClr val="DD3E41"/>
        </a:solidFill>
        <a:ln>
          <a:noFill/>
        </a:ln>
        <a:effectLst/>
      </dsp:spPr>
      <dsp:style>
        <a:lnRef idx="0">
          <a:scrgbClr r="0" g="0" b="0"/>
        </a:lnRef>
        <a:fillRef idx="1">
          <a:scrgbClr r="0" g="0" b="0"/>
        </a:fillRef>
        <a:effectRef idx="0">
          <a:scrgbClr r="0" g="0" b="0"/>
        </a:effectRef>
        <a:fontRef idx="minor">
          <a:schemeClr val="lt1"/>
        </a:fontRef>
      </dsp:style>
    </dsp:sp>
    <dsp:sp modelId="{764F1E09-7335-4151-860E-8AA48DD1A2E5}">
      <dsp:nvSpPr>
        <dsp:cNvPr id="0" name=""/>
        <dsp:cNvSpPr/>
      </dsp:nvSpPr>
      <dsp:spPr>
        <a:xfrm>
          <a:off x="20847839" y="2653311"/>
          <a:ext cx="3158184" cy="3158184"/>
        </a:xfrm>
        <a:prstGeom prst="ellipse">
          <a:avLst/>
        </a:prstGeom>
        <a:noFill/>
        <a:ln w="12700" cap="flat" cmpd="sng" algn="ctr">
          <a:solidFill>
            <a:srgbClr val="F046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sl-SI" sz="30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AKOS</a:t>
          </a:r>
        </a:p>
      </dsp:txBody>
      <dsp:txXfrm>
        <a:off x="21310344" y="3115816"/>
        <a:ext cx="2233174" cy="2233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79EAC-F574-40F7-BF2F-BF8D0AA5B76C}">
      <dsp:nvSpPr>
        <dsp:cNvPr id="0" name=""/>
        <dsp:cNvSpPr/>
      </dsp:nvSpPr>
      <dsp:spPr>
        <a:xfrm>
          <a:off x="464998" y="0"/>
          <a:ext cx="18428823" cy="2104323"/>
        </a:xfrm>
        <a:prstGeom prst="roundRect">
          <a:avLst>
            <a:gd name="adj" fmla="val 10000"/>
          </a:avLst>
        </a:prstGeom>
        <a:noFill/>
        <a:ln w="12700" cap="flat" cmpd="sng" algn="ctr">
          <a:solidFill>
            <a:srgbClr val="F046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tabLst>
              <a:tab pos="16049625" algn="l"/>
            </a:tabLst>
          </a:pP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Naročilo priključka </a:t>
          </a:r>
          <a:r>
            <a:rPr lang="sl-SI" sz="3600" i="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r>
            <a:rPr lang="sl-SI" sz="3600" b="1" i="1" kern="1200" dirty="0">
              <a:solidFill>
                <a:srgbClr val="ED1B24"/>
              </a:solidFill>
              <a:latin typeface="Lato Light" panose="020F0502020204030203" pitchFamily="34" charset="0"/>
              <a:ea typeface="Lato Light" panose="020F0502020204030203" pitchFamily="34" charset="0"/>
              <a:cs typeface="Lato Light" panose="020F0502020204030203" pitchFamily="34" charset="0"/>
            </a:rPr>
            <a:t>ureja </a:t>
          </a:r>
          <a:r>
            <a:rPr lang="sl-SI" sz="3600" b="1" i="1" kern="1200" dirty="0" err="1">
              <a:solidFill>
                <a:srgbClr val="ED1B24"/>
              </a:solidFill>
              <a:latin typeface="Lato Light" panose="020F0502020204030203" pitchFamily="34" charset="0"/>
              <a:ea typeface="Lato Light" panose="020F0502020204030203" pitchFamily="34" charset="0"/>
              <a:cs typeface="Lato Light" panose="020F0502020204030203" pitchFamily="34" charset="0"/>
            </a:rPr>
            <a:t>Eurocon</a:t>
          </a:r>
          <a:r>
            <a:rPr lang="sl-SI" sz="3600" b="1" i="1" kern="1200" dirty="0">
              <a:solidFill>
                <a:srgbClr val="ED1B24"/>
              </a:solidFill>
              <a:latin typeface="Lato Light" panose="020F0502020204030203" pitchFamily="34" charset="0"/>
              <a:ea typeface="Lato Light" panose="020F0502020204030203" pitchFamily="34" charset="0"/>
              <a:cs typeface="Lato Light" panose="020F0502020204030203" pitchFamily="34" charset="0"/>
            </a:rPr>
            <a:t> </a:t>
          </a:r>
          <a:r>
            <a:rPr lang="sl-SI" sz="3600" i="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poslati osebne podatke ali predlog pogodbe)</a:t>
          </a:r>
          <a:endParaRPr lang="sl-SI" sz="4400" i="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dsp:txBody>
      <dsp:txXfrm>
        <a:off x="526632" y="61634"/>
        <a:ext cx="16091984" cy="1981055"/>
      </dsp:txXfrm>
    </dsp:sp>
    <dsp:sp modelId="{DF7ABE1B-4807-46F5-8519-412F8B6ABCC7}">
      <dsp:nvSpPr>
        <dsp:cNvPr id="0" name=""/>
        <dsp:cNvSpPr/>
      </dsp:nvSpPr>
      <dsp:spPr>
        <a:xfrm>
          <a:off x="1621301" y="2486927"/>
          <a:ext cx="19358820" cy="2104323"/>
        </a:xfrm>
        <a:prstGeom prst="roundRect">
          <a:avLst>
            <a:gd name="adj" fmla="val 10000"/>
          </a:avLst>
        </a:prstGeom>
        <a:noFill/>
        <a:ln w="12700" cap="flat" cmpd="sng" algn="ctr">
          <a:solidFill>
            <a:srgbClr val="F046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Podpis pogodbe in plačilo priključnine (</a:t>
          </a:r>
          <a:r>
            <a:rPr lang="sl-SI" sz="4400" b="1" kern="1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a:t>
          </a: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-SI d.o.o.)</a:t>
          </a:r>
        </a:p>
      </dsp:txBody>
      <dsp:txXfrm>
        <a:off x="1682935" y="2548561"/>
        <a:ext cx="16246441" cy="1981055"/>
      </dsp:txXfrm>
    </dsp:sp>
    <dsp:sp modelId="{895C06EE-44E1-46F7-87C5-B85C6C206106}">
      <dsp:nvSpPr>
        <dsp:cNvPr id="0" name=""/>
        <dsp:cNvSpPr/>
      </dsp:nvSpPr>
      <dsp:spPr>
        <a:xfrm>
          <a:off x="3218403" y="4973854"/>
          <a:ext cx="19358820" cy="2104323"/>
        </a:xfrm>
        <a:prstGeom prst="roundRect">
          <a:avLst>
            <a:gd name="adj" fmla="val 10000"/>
          </a:avLst>
        </a:prstGeom>
        <a:noFill/>
        <a:ln w="12700" cap="flat" cmpd="sng" algn="ctr">
          <a:solidFill>
            <a:srgbClr val="F046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 25% penetraciji </a:t>
          </a:r>
          <a:r>
            <a:rPr lang="sl-SI" sz="3600" i="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(=plačilo priključnine in podpisana soglasje v posameznem naselju</a:t>
          </a:r>
          <a:r>
            <a:rPr lang="sl-SI" sz="4400"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se začne gradnja do končnih uporabnikov</a:t>
          </a:r>
        </a:p>
      </dsp:txBody>
      <dsp:txXfrm>
        <a:off x="3280037" y="5035488"/>
        <a:ext cx="16270640" cy="1981055"/>
      </dsp:txXfrm>
    </dsp:sp>
    <dsp:sp modelId="{9594FCAF-F421-4093-A8A6-EACB9FDB7AFE}">
      <dsp:nvSpPr>
        <dsp:cNvPr id="0" name=""/>
        <dsp:cNvSpPr/>
      </dsp:nvSpPr>
      <dsp:spPr>
        <a:xfrm>
          <a:off x="4839705" y="7460781"/>
          <a:ext cx="19358820" cy="2104323"/>
        </a:xfrm>
        <a:prstGeom prst="roundRect">
          <a:avLst>
            <a:gd name="adj" fmla="val 10000"/>
          </a:avLst>
        </a:prstGeom>
        <a:noFill/>
        <a:ln w="12700" cap="flat" cmpd="sng" algn="ctr">
          <a:solidFill>
            <a:srgbClr val="F046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sl-SI" sz="4400" b="1" kern="1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 – SI tehnična ekipa obvesti končne uporabnike o poteku gradnje  na njihovem naslovu</a:t>
          </a:r>
        </a:p>
      </dsp:txBody>
      <dsp:txXfrm>
        <a:off x="4901339" y="7522415"/>
        <a:ext cx="16246441" cy="1981055"/>
      </dsp:txXfrm>
    </dsp:sp>
    <dsp:sp modelId="{EA4B33CC-0A71-4EA7-85BE-5DE1FAA15992}">
      <dsp:nvSpPr>
        <dsp:cNvPr id="0" name=""/>
        <dsp:cNvSpPr/>
      </dsp:nvSpPr>
      <dsp:spPr>
        <a:xfrm>
          <a:off x="17991010" y="1611720"/>
          <a:ext cx="1367810" cy="1367810"/>
        </a:xfrm>
        <a:prstGeom prst="downArrow">
          <a:avLst>
            <a:gd name="adj1" fmla="val 55000"/>
            <a:gd name="adj2" fmla="val 45000"/>
          </a:avLst>
        </a:prstGeom>
        <a:solidFill>
          <a:srgbClr val="F0464D">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l-SI" sz="3600" kern="1200"/>
        </a:p>
      </dsp:txBody>
      <dsp:txXfrm>
        <a:off x="18298767" y="1611720"/>
        <a:ext cx="752296" cy="1029277"/>
      </dsp:txXfrm>
    </dsp:sp>
    <dsp:sp modelId="{FAEEC92A-CC50-471F-B53A-C42BE0C6A11A}">
      <dsp:nvSpPr>
        <dsp:cNvPr id="0" name=""/>
        <dsp:cNvSpPr/>
      </dsp:nvSpPr>
      <dsp:spPr>
        <a:xfrm>
          <a:off x="19612312" y="4098647"/>
          <a:ext cx="1367810" cy="1367810"/>
        </a:xfrm>
        <a:prstGeom prst="downArrow">
          <a:avLst>
            <a:gd name="adj1" fmla="val 55000"/>
            <a:gd name="adj2" fmla="val 45000"/>
          </a:avLst>
        </a:prstGeom>
        <a:solidFill>
          <a:srgbClr val="F0464D">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l-SI" sz="3600" kern="1200"/>
        </a:p>
      </dsp:txBody>
      <dsp:txXfrm>
        <a:off x="19920069" y="4098647"/>
        <a:ext cx="752296" cy="1029277"/>
      </dsp:txXfrm>
    </dsp:sp>
    <dsp:sp modelId="{B4F8382A-B175-4E7F-9672-933C8ECA96BD}">
      <dsp:nvSpPr>
        <dsp:cNvPr id="0" name=""/>
        <dsp:cNvSpPr/>
      </dsp:nvSpPr>
      <dsp:spPr>
        <a:xfrm>
          <a:off x="21209414" y="6585574"/>
          <a:ext cx="1367810" cy="1367810"/>
        </a:xfrm>
        <a:prstGeom prst="downArrow">
          <a:avLst>
            <a:gd name="adj1" fmla="val 55000"/>
            <a:gd name="adj2" fmla="val 45000"/>
          </a:avLst>
        </a:prstGeom>
        <a:solidFill>
          <a:srgbClr val="F0464D">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l-SI" sz="3600" kern="1200"/>
        </a:p>
      </dsp:txBody>
      <dsp:txXfrm>
        <a:off x="21517171" y="6585574"/>
        <a:ext cx="752296" cy="10292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11144-9462-3142-A3E8-767EA9B0C457}" type="datetimeFigureOut">
              <a:rPr lang="en-US" smtClean="0"/>
              <a:t>10/24/2018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2B1F2-3B54-CB42-94EA-2579E33DB23C}" type="slidenum">
              <a:rPr lang="en-US" smtClean="0"/>
              <a:t>‹#›</a:t>
            </a:fld>
            <a:endParaRPr lang="en-US"/>
          </a:p>
        </p:txBody>
      </p:sp>
    </p:spTree>
    <p:extLst>
      <p:ext uri="{BB962C8B-B14F-4D97-AF65-F5344CB8AC3E}">
        <p14:creationId xmlns:p14="http://schemas.microsoft.com/office/powerpoint/2010/main" val="1930986848"/>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BC910-17A8-5042-A077-D5AF11B6BD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 y="0"/>
            <a:ext cx="24387174" cy="13716000"/>
          </a:xfrm>
          <a:effectLst/>
        </p:spPr>
        <p:txBody>
          <a:bodyPr>
            <a:normAutofit/>
          </a:bodyPr>
          <a:lstStyle>
            <a:lvl1pPr marL="0" indent="0">
              <a:buNone/>
              <a:defRPr sz="420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8379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4 Image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1521419" y="4998727"/>
            <a:ext cx="3884708" cy="3930138"/>
          </a:xfrm>
          <a:solidFill>
            <a:schemeClr val="bg1">
              <a:lumMod val="95000"/>
            </a:schemeClr>
          </a:solidFill>
          <a:effectLst/>
        </p:spPr>
        <p:txBody>
          <a:bodyPr>
            <a:normAutofit/>
          </a:bodyPr>
          <a:lstStyle>
            <a:lvl1pPr marL="0" indent="0">
              <a:buNone/>
              <a:defRPr sz="20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5924579" y="4998727"/>
            <a:ext cx="3884711" cy="3930138"/>
          </a:xfrm>
          <a:solidFill>
            <a:schemeClr val="bg1">
              <a:lumMod val="95000"/>
            </a:schemeClr>
          </a:solidFill>
          <a:effectLst/>
        </p:spPr>
        <p:txBody>
          <a:bodyPr>
            <a:normAutofit/>
          </a:bodyPr>
          <a:lstStyle>
            <a:lvl1pPr marL="0" indent="0">
              <a:buNone/>
              <a:defRPr sz="20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10332043" y="4998727"/>
            <a:ext cx="3927388" cy="3930138"/>
          </a:xfrm>
          <a:solidFill>
            <a:schemeClr val="bg1">
              <a:lumMod val="95000"/>
            </a:schemeClr>
          </a:solidFill>
          <a:effectLst/>
        </p:spPr>
        <p:txBody>
          <a:bodyPr>
            <a:normAutofit/>
          </a:bodyPr>
          <a:lstStyle>
            <a:lvl1pPr marL="0" indent="0">
              <a:buNone/>
              <a:defRPr sz="2000">
                <a:ln>
                  <a:noFill/>
                </a:ln>
                <a:solidFill>
                  <a:schemeClr val="bg1">
                    <a:lumMod val="85000"/>
                  </a:schemeClr>
                </a:solidFill>
              </a:defRPr>
            </a:lvl1pPr>
          </a:lstStyle>
          <a:p>
            <a:r>
              <a:rPr lang="en-US"/>
              <a:t>Drag picture to placeholder or click icon to add</a:t>
            </a:r>
            <a:endParaRPr lang="en-US" dirty="0"/>
          </a:p>
        </p:txBody>
      </p:sp>
      <p:sp>
        <p:nvSpPr>
          <p:cNvPr id="28" name="Picture Placeholder 13"/>
          <p:cNvSpPr>
            <a:spLocks noGrp="1"/>
          </p:cNvSpPr>
          <p:nvPr>
            <p:ph type="pic" sz="quarter" idx="30"/>
          </p:nvPr>
        </p:nvSpPr>
        <p:spPr>
          <a:xfrm>
            <a:off x="14737359" y="4998728"/>
            <a:ext cx="3889011" cy="3906665"/>
          </a:xfrm>
          <a:solidFill>
            <a:schemeClr val="bg1">
              <a:lumMod val="95000"/>
            </a:schemeClr>
          </a:solidFill>
          <a:effectLst/>
        </p:spPr>
        <p:txBody>
          <a:bodyPr>
            <a:normAutofit/>
          </a:bodyPr>
          <a:lstStyle>
            <a:lvl1pPr marL="0" indent="0">
              <a:buNone/>
              <a:defRPr sz="2000">
                <a:ln>
                  <a:noFill/>
                </a:ln>
                <a:solidFill>
                  <a:schemeClr val="bg1">
                    <a:lumMod val="85000"/>
                  </a:schemeClr>
                </a:solidFill>
              </a:defRPr>
            </a:lvl1pPr>
          </a:lstStyle>
          <a:p>
            <a:r>
              <a:rPr lang="en-US" dirty="0"/>
              <a:t>Drag picture to placeholder or click icon to add</a:t>
            </a:r>
          </a:p>
        </p:txBody>
      </p:sp>
      <p:sp>
        <p:nvSpPr>
          <p:cNvPr id="29" name="Picture Placeholder 13"/>
          <p:cNvSpPr>
            <a:spLocks noGrp="1"/>
          </p:cNvSpPr>
          <p:nvPr>
            <p:ph type="pic" sz="quarter" idx="31"/>
          </p:nvPr>
        </p:nvSpPr>
        <p:spPr>
          <a:xfrm>
            <a:off x="19144822" y="4998727"/>
            <a:ext cx="3884710" cy="3930138"/>
          </a:xfrm>
          <a:solidFill>
            <a:schemeClr val="bg1">
              <a:lumMod val="95000"/>
            </a:schemeClr>
          </a:solidFill>
          <a:effectLst/>
        </p:spPr>
        <p:txBody>
          <a:bodyPr>
            <a:normAutofit/>
          </a:bodyPr>
          <a:lstStyle>
            <a:lvl1pPr marL="0" indent="0">
              <a:buNone/>
              <a:defRPr sz="2000">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124048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572910" y="4970401"/>
            <a:ext cx="9577337" cy="7332435"/>
          </a:xfrm>
          <a:solidFill>
            <a:schemeClr val="bg1">
              <a:lumMod val="95000"/>
            </a:schemeClr>
          </a:solidFill>
          <a:effectLst/>
        </p:spPr>
        <p:txBody>
          <a:bodyPr>
            <a:normAutofit/>
          </a:bodyPr>
          <a:lstStyle>
            <a:lvl1pPr marL="0" indent="0">
              <a:buNone/>
              <a:defRPr sz="420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037747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CBBC910-17A8-5042-A077-D5AF11B6BDF4}" type="slidenum">
              <a:rPr lang="en-US" smtClean="0"/>
              <a:t>‹#›</a:t>
            </a:fld>
            <a:endParaRPr lang="en-US"/>
          </a:p>
        </p:txBody>
      </p:sp>
    </p:spTree>
    <p:extLst>
      <p:ext uri="{BB962C8B-B14F-4D97-AF65-F5344CB8AC3E}">
        <p14:creationId xmlns:p14="http://schemas.microsoft.com/office/powerpoint/2010/main" val="1320575582"/>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4" r:id="rId3"/>
    <p:sldLayoutId id="2147483675" r:id="rId4"/>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www.ruralnetwork.eu/"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ruralnetwork.eu/"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dominik.salamon@ruralnetwork.eu" TargetMode="External"/><Relationship Id="rId2" Type="http://schemas.openxmlformats.org/officeDocument/2006/relationships/hyperlink" Target="http://www.ruralnetwork.eu/" TargetMode="External"/><Relationship Id="rId1" Type="http://schemas.openxmlformats.org/officeDocument/2006/relationships/slideLayout" Target="../slideLayouts/slideLayout4.xml"/><Relationship Id="rId4" Type="http://schemas.openxmlformats.org/officeDocument/2006/relationships/hyperlink" Target="mailto:marko.salamon@ruralnetwork.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ruralnetwork.eu)/"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
            <a:ext cx="24377650" cy="13716002"/>
          </a:xfrm>
          <a:prstGeom prst="rect">
            <a:avLst/>
          </a:prstGeom>
          <a:solidFill>
            <a:srgbClr val="3E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charset="0"/>
            </a:endParaRPr>
          </a:p>
        </p:txBody>
      </p:sp>
      <p:sp>
        <p:nvSpPr>
          <p:cNvPr id="19" name="TextBox 18"/>
          <p:cNvSpPr txBox="1"/>
          <p:nvPr/>
        </p:nvSpPr>
        <p:spPr>
          <a:xfrm>
            <a:off x="6580729" y="3932053"/>
            <a:ext cx="11121827" cy="3154710"/>
          </a:xfrm>
          <a:prstGeom prst="rect">
            <a:avLst/>
          </a:prstGeom>
          <a:noFill/>
        </p:spPr>
        <p:txBody>
          <a:bodyPr wrap="none" rtlCol="0">
            <a:spAutoFit/>
          </a:bodyPr>
          <a:lstStyle/>
          <a:p>
            <a:pPr algn="ctr"/>
            <a:r>
              <a:rPr lang="sl-SI" sz="19900" b="1" dirty="0" err="1">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RU</a:t>
            </a:r>
            <a:r>
              <a:rPr lang="sl-SI" sz="8800" dirty="0" err="1">
                <a:solidFill>
                  <a:schemeClr val="bg1"/>
                </a:solidFill>
                <a:latin typeface="Lato Thin" charset="0"/>
                <a:ea typeface="Lato Thin" charset="0"/>
                <a:cs typeface="Lato Thin" charset="0"/>
              </a:rPr>
              <a:t>ral</a:t>
            </a:r>
            <a:r>
              <a:rPr lang="sl-SI" sz="19900" b="1" dirty="0" err="1">
                <a:solidFill>
                  <a:schemeClr val="bg1"/>
                </a:solidFill>
                <a:effectLst>
                  <a:outerShdw blurRad="38100" dist="38100" dir="2700000" algn="tl">
                    <a:srgbClr val="000000">
                      <a:alpha val="43137"/>
                    </a:srgbClr>
                  </a:outerShdw>
                </a:effectLst>
                <a:latin typeface="Lato Medium" panose="020F0502020204030203" pitchFamily="34" charset="0"/>
                <a:ea typeface="Lato Medium" panose="020F0502020204030203" pitchFamily="34" charset="0"/>
                <a:cs typeface="Lato Medium" panose="020F0502020204030203" pitchFamily="34" charset="0"/>
              </a:rPr>
              <a:t>NE</a:t>
            </a:r>
            <a:r>
              <a:rPr lang="sl-SI" sz="8800" dirty="0" err="1">
                <a:solidFill>
                  <a:schemeClr val="bg1"/>
                </a:solidFill>
                <a:latin typeface="Lato Thin" charset="0"/>
                <a:ea typeface="Lato Thin" charset="0"/>
                <a:cs typeface="Lato Thin" charset="0"/>
              </a:rPr>
              <a:t>twork</a:t>
            </a:r>
            <a:endParaRPr lang="en-US" sz="16600" dirty="0">
              <a:solidFill>
                <a:schemeClr val="bg1"/>
              </a:solidFill>
              <a:latin typeface="Lato Thin" charset="0"/>
              <a:ea typeface="Lato Thin" charset="0"/>
              <a:cs typeface="Lato Thin" charset="0"/>
            </a:endParaRPr>
          </a:p>
        </p:txBody>
      </p:sp>
      <p:sp>
        <p:nvSpPr>
          <p:cNvPr id="20" name="TextBox 19"/>
          <p:cNvSpPr txBox="1"/>
          <p:nvPr/>
        </p:nvSpPr>
        <p:spPr>
          <a:xfrm>
            <a:off x="6664605" y="9436404"/>
            <a:ext cx="11120352" cy="523220"/>
          </a:xfrm>
          <a:prstGeom prst="rect">
            <a:avLst/>
          </a:prstGeom>
          <a:noFill/>
        </p:spPr>
        <p:txBody>
          <a:bodyPr wrap="none" rtlCol="0">
            <a:spAutoFit/>
          </a:bodyPr>
          <a:lstStyle/>
          <a:p>
            <a:pPr algn="ctr"/>
            <a:r>
              <a:rPr lang="sl-SI" sz="2800" spc="600" dirty="0">
                <a:solidFill>
                  <a:schemeClr val="bg1"/>
                </a:solidFill>
                <a:latin typeface="Lato Light" charset="0"/>
                <a:ea typeface="Lato Light" charset="0"/>
                <a:cs typeface="Lato Light" charset="0"/>
              </a:rPr>
              <a:t>Hitra širokopasovna infrastruktura na podeželju</a:t>
            </a:r>
            <a:endParaRPr lang="en-US" sz="2800" spc="600" dirty="0">
              <a:solidFill>
                <a:schemeClr val="bg1"/>
              </a:solidFill>
              <a:latin typeface="Lato Light" charset="0"/>
              <a:ea typeface="Lato Light" charset="0"/>
              <a:cs typeface="Lato Light" charset="0"/>
            </a:endParaRPr>
          </a:p>
        </p:txBody>
      </p:sp>
      <p:pic>
        <p:nvPicPr>
          <p:cNvPr id="4" name="Slika 3">
            <a:extLst>
              <a:ext uri="{FF2B5EF4-FFF2-40B4-BE49-F238E27FC236}">
                <a16:creationId xmlns:a16="http://schemas.microsoft.com/office/drawing/2014/main" id="{1049BA6E-DF89-4866-AB81-539DDE4081D0}"/>
              </a:ext>
            </a:extLst>
          </p:cNvPr>
          <p:cNvPicPr>
            <a:picLocks noChangeAspect="1"/>
          </p:cNvPicPr>
          <p:nvPr/>
        </p:nvPicPr>
        <p:blipFill>
          <a:blip r:embed="rId3"/>
          <a:stretch>
            <a:fillRect/>
          </a:stretch>
        </p:blipFill>
        <p:spPr>
          <a:xfrm>
            <a:off x="16691021" y="2188147"/>
            <a:ext cx="2179882" cy="1743906"/>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63687" y="1264885"/>
            <a:ext cx="6869188"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RUNE – Priključnina</a:t>
            </a:r>
            <a:endParaRPr lang="en-US" sz="6000" dirty="0">
              <a:solidFill>
                <a:schemeClr val="tx2">
                  <a:lumMod val="50000"/>
                </a:schemeClr>
              </a:solidFill>
              <a:latin typeface="Lato Light" charset="0"/>
              <a:ea typeface="Lato Light" charset="0"/>
              <a:cs typeface="Lato Light" charset="0"/>
            </a:endParaRPr>
          </a:p>
        </p:txBody>
      </p:sp>
      <p:sp>
        <p:nvSpPr>
          <p:cNvPr id="26" name="TextBox 25"/>
          <p:cNvSpPr txBox="1"/>
          <p:nvPr/>
        </p:nvSpPr>
        <p:spPr>
          <a:xfrm>
            <a:off x="1577058" y="2733557"/>
            <a:ext cx="19493469" cy="6001643"/>
          </a:xfrm>
          <a:prstGeom prst="rect">
            <a:avLst/>
          </a:prstGeom>
          <a:noFill/>
        </p:spPr>
        <p:txBody>
          <a:bodyPr wrap="square" rtlCol="0">
            <a:spAutoFit/>
          </a:bodyPr>
          <a:lstStyle/>
          <a:p>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Notranja</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inštalacija</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se zaračuna v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enkratnem</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znesku</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150 € </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(DDV </a:t>
            </a: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vključen</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vključuje</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p>
          <a:p>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endPar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lvl="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Montažo optičnega kabla od </a:t>
            </a:r>
            <a:r>
              <a:rPr lang="sl-SI"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uvodnice</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 hišo do lokacije optične priključne doze v prostorih uporabnika (do 10m dolžine in 2 preboja);</a:t>
            </a:r>
          </a:p>
          <a:p>
            <a:pPr marL="571500" lvl="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Montažo in zvar optičnega vlakna v optični dozi;</a:t>
            </a:r>
          </a:p>
          <a:p>
            <a:pPr marL="571500" lvl="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Izvedbo meritev optičnega vlakna;</a:t>
            </a:r>
          </a:p>
          <a:p>
            <a:pPr marL="571500" lvl="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Montažo in priklop optičnega modema pri stranki;</a:t>
            </a:r>
          </a:p>
          <a:p>
            <a:pPr marL="571500" lvl="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Preizkus delovanja povezave</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p>
          <a:p>
            <a:pPr marL="571500" lvl="0" indent="-571500">
              <a:buFont typeface="Arial" panose="020B0604020202020204" pitchFamily="34" charset="0"/>
              <a:buChar char="•"/>
            </a:pPr>
            <a:endPar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Priključnina</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znaša</a:t>
            </a:r>
            <a:r>
              <a:rPr lang="hr-HR"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150 €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le</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v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primeru</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če</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se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končni</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uporabnik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naroči</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na TK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storitve</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pri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ponudniku</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storitev</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v 90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dneh</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po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priključitvi</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sicer</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se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strošek</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izgradnje zaračuna po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ceniku</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 </a:t>
            </a:r>
            <a:r>
              <a:rPr lang="hr-HR" sz="3200" dirty="0" err="1">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izvajalca</a:t>
            </a:r>
            <a:r>
              <a:rPr lang="hr-HR" sz="32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a:t>
            </a:r>
          </a:p>
          <a:p>
            <a:pPr marL="571500" lvl="0" indent="-571500">
              <a:buFont typeface="Arial" panose="020B0604020202020204" pitchFamily="34" charset="0"/>
              <a:buChar char="•"/>
            </a:pPr>
            <a:endParaRPr lang="hr-HR" sz="3200"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7" name="Rectangle 10">
            <a:extLst>
              <a:ext uri="{FF2B5EF4-FFF2-40B4-BE49-F238E27FC236}">
                <a16:creationId xmlns:a16="http://schemas.microsoft.com/office/drawing/2014/main" id="{71712B3C-1DA7-45C5-8C18-32220C3EF95B}"/>
              </a:ext>
            </a:extLst>
          </p:cNvPr>
          <p:cNvSpPr/>
          <p:nvPr/>
        </p:nvSpPr>
        <p:spPr>
          <a:xfrm>
            <a:off x="21070527"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charset="0"/>
            </a:endParaRPr>
          </a:p>
        </p:txBody>
      </p:sp>
      <p:sp>
        <p:nvSpPr>
          <p:cNvPr id="2" name="Pravokotnik 1">
            <a:extLst>
              <a:ext uri="{FF2B5EF4-FFF2-40B4-BE49-F238E27FC236}">
                <a16:creationId xmlns:a16="http://schemas.microsoft.com/office/drawing/2014/main" id="{7DE629FB-4163-4B44-8D73-E8A5F21B75C0}"/>
              </a:ext>
            </a:extLst>
          </p:cNvPr>
          <p:cNvSpPr/>
          <p:nvPr/>
        </p:nvSpPr>
        <p:spPr>
          <a:xfrm>
            <a:off x="2250831" y="10173093"/>
            <a:ext cx="17033631" cy="1831057"/>
          </a:xfrm>
          <a:prstGeom prst="rect">
            <a:avLst/>
          </a:prstGeom>
          <a:solidFill>
            <a:srgbClr val="F04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a:solidFill>
                  <a:schemeClr val="bg1"/>
                </a:solidFill>
              </a:rPr>
              <a:t>Pomembno</a:t>
            </a:r>
            <a:r>
              <a:rPr lang="hr-HR" dirty="0">
                <a:solidFill>
                  <a:schemeClr val="bg1"/>
                </a:solidFill>
              </a:rPr>
              <a:t>! Izgradnja </a:t>
            </a:r>
            <a:r>
              <a:rPr lang="hr-HR" dirty="0" err="1">
                <a:solidFill>
                  <a:schemeClr val="bg1"/>
                </a:solidFill>
              </a:rPr>
              <a:t>optičnega</a:t>
            </a:r>
            <a:r>
              <a:rPr lang="hr-HR" dirty="0">
                <a:solidFill>
                  <a:schemeClr val="bg1"/>
                </a:solidFill>
              </a:rPr>
              <a:t> priključka v vašem domu </a:t>
            </a:r>
            <a:r>
              <a:rPr lang="hr-HR" dirty="0" err="1">
                <a:solidFill>
                  <a:schemeClr val="bg1"/>
                </a:solidFill>
              </a:rPr>
              <a:t>še</a:t>
            </a:r>
            <a:r>
              <a:rPr lang="hr-HR" dirty="0">
                <a:solidFill>
                  <a:schemeClr val="bg1"/>
                </a:solidFill>
              </a:rPr>
              <a:t> ne </a:t>
            </a:r>
            <a:r>
              <a:rPr lang="hr-HR" dirty="0" err="1">
                <a:solidFill>
                  <a:schemeClr val="bg1"/>
                </a:solidFill>
              </a:rPr>
              <a:t>pomeni</a:t>
            </a:r>
            <a:r>
              <a:rPr lang="hr-HR" dirty="0">
                <a:solidFill>
                  <a:schemeClr val="bg1"/>
                </a:solidFill>
              </a:rPr>
              <a:t> </a:t>
            </a:r>
            <a:r>
              <a:rPr lang="hr-HR" dirty="0" err="1">
                <a:solidFill>
                  <a:schemeClr val="bg1"/>
                </a:solidFill>
              </a:rPr>
              <a:t>takojšnjega</a:t>
            </a:r>
            <a:r>
              <a:rPr lang="hr-HR" dirty="0">
                <a:solidFill>
                  <a:schemeClr val="bg1"/>
                </a:solidFill>
              </a:rPr>
              <a:t> </a:t>
            </a:r>
            <a:r>
              <a:rPr lang="hr-HR" dirty="0" err="1">
                <a:solidFill>
                  <a:schemeClr val="bg1"/>
                </a:solidFill>
              </a:rPr>
              <a:t>delovanja</a:t>
            </a:r>
            <a:r>
              <a:rPr lang="hr-HR" dirty="0">
                <a:solidFill>
                  <a:schemeClr val="bg1"/>
                </a:solidFill>
              </a:rPr>
              <a:t> </a:t>
            </a:r>
            <a:r>
              <a:rPr lang="hr-HR" dirty="0" err="1">
                <a:solidFill>
                  <a:schemeClr val="bg1"/>
                </a:solidFill>
              </a:rPr>
              <a:t>storitev</a:t>
            </a:r>
            <a:r>
              <a:rPr lang="hr-HR" dirty="0">
                <a:solidFill>
                  <a:schemeClr val="bg1"/>
                </a:solidFill>
              </a:rPr>
              <a:t>. Infrastruktura bo vam </a:t>
            </a:r>
            <a:r>
              <a:rPr lang="hr-HR" dirty="0" err="1">
                <a:solidFill>
                  <a:schemeClr val="bg1"/>
                </a:solidFill>
              </a:rPr>
              <a:t>in</a:t>
            </a:r>
            <a:r>
              <a:rPr lang="hr-HR" dirty="0">
                <a:solidFill>
                  <a:schemeClr val="bg1"/>
                </a:solidFill>
              </a:rPr>
              <a:t> </a:t>
            </a:r>
            <a:r>
              <a:rPr lang="hr-HR" dirty="0" err="1">
                <a:solidFill>
                  <a:schemeClr val="bg1"/>
                </a:solidFill>
              </a:rPr>
              <a:t>bodočim</a:t>
            </a:r>
            <a:r>
              <a:rPr lang="hr-HR" dirty="0">
                <a:solidFill>
                  <a:schemeClr val="bg1"/>
                </a:solidFill>
              </a:rPr>
              <a:t> uporabnikom </a:t>
            </a:r>
            <a:r>
              <a:rPr lang="hr-HR" dirty="0" err="1">
                <a:solidFill>
                  <a:schemeClr val="bg1"/>
                </a:solidFill>
              </a:rPr>
              <a:t>omogočala</a:t>
            </a:r>
            <a:r>
              <a:rPr lang="hr-HR" dirty="0">
                <a:solidFill>
                  <a:schemeClr val="bg1"/>
                </a:solidFill>
              </a:rPr>
              <a:t> prosto </a:t>
            </a:r>
            <a:r>
              <a:rPr lang="hr-HR" dirty="0" err="1">
                <a:solidFill>
                  <a:schemeClr val="bg1"/>
                </a:solidFill>
              </a:rPr>
              <a:t>možnost</a:t>
            </a:r>
            <a:r>
              <a:rPr lang="hr-HR" dirty="0">
                <a:solidFill>
                  <a:schemeClr val="bg1"/>
                </a:solidFill>
              </a:rPr>
              <a:t> izbire </a:t>
            </a:r>
            <a:r>
              <a:rPr lang="hr-HR" dirty="0" err="1">
                <a:solidFill>
                  <a:schemeClr val="bg1"/>
                </a:solidFill>
              </a:rPr>
              <a:t>ponudnika</a:t>
            </a:r>
            <a:r>
              <a:rPr lang="hr-HR" dirty="0">
                <a:solidFill>
                  <a:schemeClr val="bg1"/>
                </a:solidFill>
              </a:rPr>
              <a:t> </a:t>
            </a:r>
            <a:r>
              <a:rPr lang="hr-HR" dirty="0" err="1">
                <a:solidFill>
                  <a:schemeClr val="bg1"/>
                </a:solidFill>
              </a:rPr>
              <a:t>storitev</a:t>
            </a:r>
            <a:r>
              <a:rPr lang="hr-HR" dirty="0">
                <a:solidFill>
                  <a:schemeClr val="bg1"/>
                </a:solidFill>
              </a:rPr>
              <a:t>.</a:t>
            </a:r>
            <a:r>
              <a:rPr lang="hr-HR"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endParaRPr lang="sl-SI" dirty="0">
              <a:solidFill>
                <a:schemeClr val="bg1"/>
              </a:solidFill>
            </a:endParaRPr>
          </a:p>
        </p:txBody>
      </p:sp>
      <p:sp>
        <p:nvSpPr>
          <p:cNvPr id="3" name="Označba mesta številke diapozitiva 2">
            <a:extLst>
              <a:ext uri="{FF2B5EF4-FFF2-40B4-BE49-F238E27FC236}">
                <a16:creationId xmlns:a16="http://schemas.microsoft.com/office/drawing/2014/main" id="{912FA1FF-363F-4B0C-A1C3-21F52B5F2F6E}"/>
              </a:ext>
            </a:extLst>
          </p:cNvPr>
          <p:cNvSpPr>
            <a:spLocks noGrp="1"/>
          </p:cNvSpPr>
          <p:nvPr>
            <p:ph type="sldNum" sz="quarter" idx="12"/>
          </p:nvPr>
        </p:nvSpPr>
        <p:spPr/>
        <p:txBody>
          <a:bodyPr/>
          <a:lstStyle/>
          <a:p>
            <a:fld id="{3CBBC910-17A8-5042-A077-D5AF11B6BDF4}" type="slidenum">
              <a:rPr lang="en-US" smtClean="0"/>
              <a:t>10</a:t>
            </a:fld>
            <a:endParaRPr lang="en-US"/>
          </a:p>
        </p:txBody>
      </p:sp>
    </p:spTree>
    <p:extLst>
      <p:ext uri="{BB962C8B-B14F-4D97-AF65-F5344CB8AC3E}">
        <p14:creationId xmlns:p14="http://schemas.microsoft.com/office/powerpoint/2010/main" val="55868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63687" y="1264885"/>
            <a:ext cx="13160975"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RUNE – Naknadna izgradnja priključka</a:t>
            </a:r>
            <a:endParaRPr lang="en-US" sz="6000" dirty="0">
              <a:solidFill>
                <a:schemeClr val="tx2">
                  <a:lumMod val="50000"/>
                </a:schemeClr>
              </a:solidFill>
              <a:latin typeface="Lato Light" charset="0"/>
              <a:ea typeface="Lato Light" charset="0"/>
              <a:cs typeface="Lato Light" charset="0"/>
            </a:endParaRPr>
          </a:p>
        </p:txBody>
      </p:sp>
      <p:sp>
        <p:nvSpPr>
          <p:cNvPr id="26" name="TextBox 25"/>
          <p:cNvSpPr txBox="1"/>
          <p:nvPr/>
        </p:nvSpPr>
        <p:spPr>
          <a:xfrm>
            <a:off x="1577058" y="2733557"/>
            <a:ext cx="19493469" cy="3108543"/>
          </a:xfrm>
          <a:prstGeom prst="rect">
            <a:avLst/>
          </a:prstGeom>
          <a:noFill/>
        </p:spPr>
        <p:txBody>
          <a:bodyPr wrap="square" rtlCol="0">
            <a:spAutoFit/>
          </a:bodyPr>
          <a:lstStyle/>
          <a:p>
            <a:pPr marL="342900" indent="-3429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Končni uporabniki lahko priključek naročijo in dobijo kadarkoli.</a:t>
            </a:r>
          </a:p>
          <a:p>
            <a:pPr marL="342900" indent="-342900">
              <a:buFont typeface="Arial" panose="020B0604020202020204" pitchFamily="34" charset="0"/>
              <a:buChar char="•"/>
            </a:pPr>
            <a:endPar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Postopek velja enak (naročilo priključka, podpis soglasja in plačilo priključnine, izgradnja priključka)</a:t>
            </a:r>
          </a:p>
          <a:p>
            <a:pPr marL="342900" indent="-342900">
              <a:buFont typeface="Arial" panose="020B0604020202020204" pitchFamily="34" charset="0"/>
              <a:buChar char="•"/>
            </a:pPr>
            <a:endPar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1257346" lvl="1" indent="-342900">
              <a:buFont typeface="Arial" panose="020B0604020202020204" pitchFamily="34" charset="0"/>
              <a:buChar char="•"/>
            </a:pPr>
            <a:r>
              <a:rPr lang="sl-SI" sz="2800" dirty="0">
                <a:solidFill>
                  <a:schemeClr val="tx2">
                    <a:lumMod val="50000"/>
                  </a:schemeClr>
                </a:solidFill>
                <a:latin typeface="Lato Medium" panose="020F0502020204030203" pitchFamily="34" charset="0"/>
                <a:ea typeface="Lato Medium" panose="020F0502020204030203" pitchFamily="34" charset="0"/>
                <a:cs typeface="Lato Medium" panose="020F0502020204030203" pitchFamily="34" charset="0"/>
              </a:rPr>
              <a:t>VENDAR</a:t>
            </a: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se bo izgradnja optičnega priključka do hiše zaračunala in bo predstavljala bistveno višji strošek (500+ €)</a:t>
            </a:r>
          </a:p>
          <a:p>
            <a:pPr lvl="1"/>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sl-SI" sz="28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Veljavni cenik bo objavljen na </a:t>
            </a:r>
            <a:r>
              <a:rPr lang="sl-SI" sz="28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hlinkClick r:id="rId2"/>
              </a:rPr>
              <a:t>www.ruralnetwork.eu</a:t>
            </a:r>
            <a:endParaRPr lang="sl-SI" sz="28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1"/>
            <a:endPar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7" name="Rectangle 10">
            <a:extLst>
              <a:ext uri="{FF2B5EF4-FFF2-40B4-BE49-F238E27FC236}">
                <a16:creationId xmlns:a16="http://schemas.microsoft.com/office/drawing/2014/main" id="{71712B3C-1DA7-45C5-8C18-32220C3EF95B}"/>
              </a:ext>
            </a:extLst>
          </p:cNvPr>
          <p:cNvSpPr/>
          <p:nvPr/>
        </p:nvSpPr>
        <p:spPr>
          <a:xfrm>
            <a:off x="21070527"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charset="0"/>
            </a:endParaRPr>
          </a:p>
        </p:txBody>
      </p:sp>
      <p:sp>
        <p:nvSpPr>
          <p:cNvPr id="2" name="Označba mesta številke diapozitiva 1">
            <a:extLst>
              <a:ext uri="{FF2B5EF4-FFF2-40B4-BE49-F238E27FC236}">
                <a16:creationId xmlns:a16="http://schemas.microsoft.com/office/drawing/2014/main" id="{C154C9AF-88CA-4109-80B5-6EDACF3133B3}"/>
              </a:ext>
            </a:extLst>
          </p:cNvPr>
          <p:cNvSpPr>
            <a:spLocks noGrp="1"/>
          </p:cNvSpPr>
          <p:nvPr>
            <p:ph type="sldNum" sz="quarter" idx="12"/>
          </p:nvPr>
        </p:nvSpPr>
        <p:spPr/>
        <p:txBody>
          <a:bodyPr/>
          <a:lstStyle/>
          <a:p>
            <a:fld id="{3CBBC910-17A8-5042-A077-D5AF11B6BDF4}" type="slidenum">
              <a:rPr lang="en-US" smtClean="0"/>
              <a:t>11</a:t>
            </a:fld>
            <a:endParaRPr lang="en-US"/>
          </a:p>
        </p:txBody>
      </p:sp>
    </p:spTree>
    <p:extLst>
      <p:ext uri="{BB962C8B-B14F-4D97-AF65-F5344CB8AC3E}">
        <p14:creationId xmlns:p14="http://schemas.microsoft.com/office/powerpoint/2010/main" val="101527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24256" y="-10924256"/>
            <a:ext cx="2538663"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724785" y="761499"/>
            <a:ext cx="12266028"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Kako do storitev?</a:t>
            </a:r>
            <a:endParaRPr lang="en-US" sz="6000" dirty="0">
              <a:solidFill>
                <a:schemeClr val="bg1"/>
              </a:solidFill>
              <a:latin typeface="Lato Light" charset="0"/>
              <a:ea typeface="Lato Light" charset="0"/>
              <a:cs typeface="Lato Light" charset="0"/>
            </a:endParaRP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1399932" y="3872753"/>
            <a:ext cx="21312149" cy="4893647"/>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Ko bo vaš priključek na naslovu zgrajen in dobil status „omogočen“ (preverite na www.ruralnetwork.si):</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Izberete željenega ponudnika TK storitev,</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Izberete željeni nabor storitev (TV, internet, telefon)</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Podpišete pogodbo za naročniški paket z izbranim ponudnikom storitev v roku 90 dni od izgradnje priključka</a:t>
            </a:r>
          </a:p>
          <a:p>
            <a:pPr lvl="1"/>
            <a:endParaRPr lang="sl-SI"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1"/>
            <a:r>
              <a:rPr lang="sl-SI" sz="2800" i="1"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 SI ne bo ponudnik telekomunikacijskih storitev na RUNE omrežju</a:t>
            </a:r>
            <a:endParaRPr lang="sl-SI" i="1"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1485946" lvl="1" indent="-571500">
              <a:buFont typeface="Arial" panose="020B0604020202020204" pitchFamily="34" charset="0"/>
              <a:buChar char="•"/>
            </a:pP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endPar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7" name="Slika 6">
            <a:extLst>
              <a:ext uri="{FF2B5EF4-FFF2-40B4-BE49-F238E27FC236}">
                <a16:creationId xmlns:a16="http://schemas.microsoft.com/office/drawing/2014/main" id="{99FC42F6-64D4-457D-9F9B-56339A246EA0}"/>
              </a:ext>
            </a:extLst>
          </p:cNvPr>
          <p:cNvPicPr>
            <a:picLocks noChangeAspect="1"/>
          </p:cNvPicPr>
          <p:nvPr/>
        </p:nvPicPr>
        <p:blipFill>
          <a:blip r:embed="rId2"/>
          <a:stretch>
            <a:fillRect/>
          </a:stretch>
        </p:blipFill>
        <p:spPr>
          <a:xfrm>
            <a:off x="14142720" y="6820298"/>
            <a:ext cx="10244456" cy="6895702"/>
          </a:xfrm>
          <a:prstGeom prst="rect">
            <a:avLst/>
          </a:prstGeom>
        </p:spPr>
      </p:pic>
    </p:spTree>
    <p:extLst>
      <p:ext uri="{BB962C8B-B14F-4D97-AF65-F5344CB8AC3E}">
        <p14:creationId xmlns:p14="http://schemas.microsoft.com/office/powerpoint/2010/main" val="17744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563687" y="1264885"/>
            <a:ext cx="11373819" cy="1015663"/>
          </a:xfrm>
          <a:prstGeom prst="rect">
            <a:avLst/>
          </a:prstGeom>
          <a:noFill/>
        </p:spPr>
        <p:txBody>
          <a:bodyPr wrap="none" rtlCol="0">
            <a:spAutoFit/>
          </a:bodyPr>
          <a:lstStyle/>
          <a:p>
            <a:r>
              <a:rPr lang="sl-SI" sz="6000" dirty="0" err="1">
                <a:solidFill>
                  <a:schemeClr val="tx2">
                    <a:lumMod val="50000"/>
                  </a:schemeClr>
                </a:solidFill>
                <a:latin typeface="Lato Light" charset="0"/>
                <a:ea typeface="Lato Light" charset="0"/>
                <a:cs typeface="Lato Light" charset="0"/>
              </a:rPr>
              <a:t>Infotočka</a:t>
            </a:r>
            <a:r>
              <a:rPr lang="sl-SI" sz="6000" dirty="0">
                <a:solidFill>
                  <a:schemeClr val="tx2">
                    <a:lumMod val="50000"/>
                  </a:schemeClr>
                </a:solidFill>
                <a:latin typeface="Lato Light" charset="0"/>
                <a:ea typeface="Lato Light" charset="0"/>
                <a:cs typeface="Lato Light" charset="0"/>
              </a:rPr>
              <a:t> (</a:t>
            </a:r>
            <a:r>
              <a:rPr lang="sl-SI" sz="6000" dirty="0">
                <a:solidFill>
                  <a:srgbClr val="0000FF"/>
                </a:solidFill>
                <a:latin typeface="Lato Light" charset="0"/>
                <a:ea typeface="Lato Light" charset="0"/>
                <a:cs typeface="Lato Light" charset="0"/>
                <a:hlinkClick r:id="rId2">
                  <a:extLst>
                    <a:ext uri="{A12FA001-AC4F-418D-AE19-62706E023703}">
                      <ahyp:hlinkClr xmlns:ahyp="http://schemas.microsoft.com/office/drawing/2018/hyperlinkcolor" val="tx"/>
                    </a:ext>
                  </a:extLst>
                </a:hlinkClick>
              </a:rPr>
              <a:t>www.ruralnetwork.eu</a:t>
            </a:r>
            <a:r>
              <a:rPr lang="sl-SI" sz="6000" dirty="0">
                <a:solidFill>
                  <a:srgbClr val="0000FF"/>
                </a:solidFill>
                <a:latin typeface="Lato Light" charset="0"/>
                <a:ea typeface="Lato Light" charset="0"/>
                <a:cs typeface="Lato Light" charset="0"/>
              </a:rPr>
              <a:t> </a:t>
            </a:r>
            <a:r>
              <a:rPr lang="sl-SI" sz="6000" dirty="0">
                <a:solidFill>
                  <a:schemeClr val="tx2">
                    <a:lumMod val="50000"/>
                  </a:schemeClr>
                </a:solidFill>
                <a:latin typeface="Lato Light" charset="0"/>
                <a:ea typeface="Lato Light" charset="0"/>
                <a:cs typeface="Lato Light" charset="0"/>
              </a:rPr>
              <a:t>)</a:t>
            </a:r>
            <a:endParaRPr lang="en-US" sz="6000" dirty="0">
              <a:solidFill>
                <a:schemeClr val="tx2">
                  <a:lumMod val="50000"/>
                </a:schemeClr>
              </a:solidFill>
              <a:latin typeface="Lato Light" charset="0"/>
              <a:ea typeface="Lato Light" charset="0"/>
              <a:cs typeface="Lato Light" charset="0"/>
            </a:endParaRPr>
          </a:p>
        </p:txBody>
      </p:sp>
      <p:sp>
        <p:nvSpPr>
          <p:cNvPr id="35" name="TextBox 34"/>
          <p:cNvSpPr txBox="1"/>
          <p:nvPr/>
        </p:nvSpPr>
        <p:spPr>
          <a:xfrm>
            <a:off x="1563687" y="2221253"/>
            <a:ext cx="13643479" cy="733727"/>
          </a:xfrm>
          <a:prstGeom prst="rect">
            <a:avLst/>
          </a:prstGeom>
          <a:noFill/>
        </p:spPr>
        <p:txBody>
          <a:bodyPr wrap="none" rtlCol="0">
            <a:spAutoFit/>
          </a:bodyPr>
          <a:lstStyle/>
          <a:p>
            <a:pPr>
              <a:lnSpc>
                <a:spcPct val="150000"/>
              </a:lnSpc>
            </a:pPr>
            <a:r>
              <a:rPr lang="sl-SI" sz="3200" dirty="0">
                <a:solidFill>
                  <a:schemeClr val="tx2">
                    <a:lumMod val="50000"/>
                  </a:schemeClr>
                </a:solidFill>
                <a:latin typeface="Lato Light" charset="0"/>
                <a:ea typeface="Lato Light" charset="0"/>
                <a:cs typeface="Lato Light" charset="0"/>
              </a:rPr>
              <a:t>Portal z celovitimi informacijami v zvezi z širokopasovnim omrežjem RUNE</a:t>
            </a:r>
          </a:p>
        </p:txBody>
      </p:sp>
      <p:sp>
        <p:nvSpPr>
          <p:cNvPr id="45" name="TextBox 44"/>
          <p:cNvSpPr txBox="1"/>
          <p:nvPr/>
        </p:nvSpPr>
        <p:spPr>
          <a:xfrm>
            <a:off x="1563687" y="4647199"/>
            <a:ext cx="14344184" cy="41379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sl-SI" dirty="0">
                <a:solidFill>
                  <a:schemeClr val="tx2">
                    <a:lumMod val="50000"/>
                  </a:schemeClr>
                </a:solidFill>
                <a:latin typeface="Lato Light" charset="0"/>
                <a:ea typeface="Lato Light" charset="0"/>
                <a:cs typeface="Lato Light" charset="0"/>
              </a:rPr>
              <a:t>Omogoča spremljanje aktivnosti in poteka gradnje</a:t>
            </a:r>
          </a:p>
          <a:p>
            <a:pPr marL="342900" indent="-342900">
              <a:lnSpc>
                <a:spcPct val="150000"/>
              </a:lnSpc>
              <a:buFont typeface="Arial" panose="020B0604020202020204" pitchFamily="34" charset="0"/>
              <a:buChar char="•"/>
            </a:pPr>
            <a:r>
              <a:rPr lang="sl-SI" dirty="0">
                <a:solidFill>
                  <a:schemeClr val="tx2">
                    <a:lumMod val="50000"/>
                  </a:schemeClr>
                </a:solidFill>
                <a:latin typeface="Lato Light" charset="0"/>
                <a:ea typeface="Lato Light" charset="0"/>
                <a:cs typeface="Lato Light" charset="0"/>
              </a:rPr>
              <a:t>Vir informacij za občane</a:t>
            </a:r>
          </a:p>
          <a:p>
            <a:pPr marL="342900" indent="-342900">
              <a:lnSpc>
                <a:spcPct val="150000"/>
              </a:lnSpc>
              <a:buFont typeface="Arial" panose="020B0604020202020204" pitchFamily="34" charset="0"/>
              <a:buChar char="•"/>
            </a:pPr>
            <a:r>
              <a:rPr lang="sl-SI" dirty="0">
                <a:solidFill>
                  <a:schemeClr val="tx2">
                    <a:lumMod val="50000"/>
                  </a:schemeClr>
                </a:solidFill>
                <a:latin typeface="Lato Light" charset="0"/>
                <a:ea typeface="Lato Light" charset="0"/>
                <a:cs typeface="Lato Light" charset="0"/>
              </a:rPr>
              <a:t>Spremljanje statusa vašega priključka</a:t>
            </a:r>
          </a:p>
          <a:p>
            <a:pPr marL="342900" indent="-342900">
              <a:lnSpc>
                <a:spcPct val="150000"/>
              </a:lnSpc>
              <a:buFont typeface="Arial" panose="020B0604020202020204" pitchFamily="34" charset="0"/>
              <a:buChar char="•"/>
            </a:pPr>
            <a:r>
              <a:rPr lang="sl-SI" dirty="0">
                <a:solidFill>
                  <a:schemeClr val="tx2">
                    <a:lumMod val="50000"/>
                  </a:schemeClr>
                </a:solidFill>
                <a:latin typeface="Lato Light" charset="0"/>
                <a:ea typeface="Lato Light" charset="0"/>
                <a:cs typeface="Lato Light" charset="0"/>
              </a:rPr>
              <a:t>Komunikacija z nosilci projekta (pošljite vprašanje)</a:t>
            </a:r>
          </a:p>
          <a:p>
            <a:pPr marL="342900" indent="-342900">
              <a:lnSpc>
                <a:spcPct val="150000"/>
              </a:lnSpc>
              <a:buFont typeface="Arial" panose="020B0604020202020204" pitchFamily="34" charset="0"/>
              <a:buChar char="•"/>
            </a:pPr>
            <a:r>
              <a:rPr lang="sl-SI" dirty="0">
                <a:solidFill>
                  <a:schemeClr val="tx2">
                    <a:lumMod val="50000"/>
                  </a:schemeClr>
                </a:solidFill>
                <a:latin typeface="Lato Light" charset="0"/>
                <a:ea typeface="Lato Light" charset="0"/>
                <a:cs typeface="Lato Light" charset="0"/>
              </a:rPr>
              <a:t>Baza vprašanj in odgovorov</a:t>
            </a:r>
            <a:endParaRPr lang="en-US" dirty="0">
              <a:solidFill>
                <a:schemeClr val="tx2">
                  <a:lumMod val="50000"/>
                </a:schemeClr>
              </a:solidFill>
              <a:latin typeface="Lato Light" charset="0"/>
              <a:ea typeface="Lato Light" charset="0"/>
              <a:cs typeface="Lato Light" charset="0"/>
            </a:endParaRPr>
          </a:p>
        </p:txBody>
      </p:sp>
      <p:pic>
        <p:nvPicPr>
          <p:cNvPr id="4" name="Slika 3">
            <a:extLst>
              <a:ext uri="{FF2B5EF4-FFF2-40B4-BE49-F238E27FC236}">
                <a16:creationId xmlns:a16="http://schemas.microsoft.com/office/drawing/2014/main" id="{3C9625F2-E797-45F7-BFE3-89E7DD36EA7E}"/>
              </a:ext>
            </a:extLst>
          </p:cNvPr>
          <p:cNvPicPr>
            <a:picLocks noChangeAspect="1"/>
          </p:cNvPicPr>
          <p:nvPr/>
        </p:nvPicPr>
        <p:blipFill>
          <a:blip r:embed="rId3"/>
          <a:stretch>
            <a:fillRect/>
          </a:stretch>
        </p:blipFill>
        <p:spPr>
          <a:xfrm>
            <a:off x="21506809" y="0"/>
            <a:ext cx="2880366" cy="2880366"/>
          </a:xfrm>
          <a:prstGeom prst="rect">
            <a:avLst/>
          </a:prstGeom>
        </p:spPr>
      </p:pic>
      <p:sp>
        <p:nvSpPr>
          <p:cNvPr id="6" name="Rectangle 10">
            <a:extLst>
              <a:ext uri="{FF2B5EF4-FFF2-40B4-BE49-F238E27FC236}">
                <a16:creationId xmlns:a16="http://schemas.microsoft.com/office/drawing/2014/main" id="{FB92E728-EAB7-452A-8D70-5766C78D6F90}"/>
              </a:ext>
            </a:extLst>
          </p:cNvPr>
          <p:cNvSpPr/>
          <p:nvPr/>
        </p:nvSpPr>
        <p:spPr>
          <a:xfrm rot="5400000">
            <a:off x="10535265" y="-135911"/>
            <a:ext cx="3316647"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Tree>
    <p:extLst>
      <p:ext uri="{BB962C8B-B14F-4D97-AF65-F5344CB8AC3E}">
        <p14:creationId xmlns:p14="http://schemas.microsoft.com/office/powerpoint/2010/main" val="38521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24256" y="-10924256"/>
            <a:ext cx="2538663"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760879" y="715242"/>
            <a:ext cx="20569731"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Sodelovanje občine in predstavnikov naselij v projektu</a:t>
            </a:r>
            <a:endParaRPr lang="en-US" sz="6000" dirty="0">
              <a:solidFill>
                <a:schemeClr val="bg1"/>
              </a:solidFill>
              <a:latin typeface="Lato Light" charset="0"/>
              <a:ea typeface="Lato Light" charset="0"/>
              <a:cs typeface="Lato Light" charset="0"/>
            </a:endParaRP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1399933" y="3872753"/>
            <a:ext cx="16501205" cy="3293209"/>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Vloga občine:</a:t>
            </a:r>
          </a:p>
          <a:p>
            <a:pPr marL="1485946" lvl="1" indent="-571500">
              <a:buFont typeface="Arial" panose="020B0604020202020204" pitchFamily="34" charset="0"/>
              <a:buChar char="•"/>
            </a:pPr>
            <a:r>
              <a:rPr lang="sl-SI" sz="3200" i="1"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Izdelan načrt razvoja elektronskih komunikacij</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Stik s predstavniki krajevnih skupnosti in koordinacija na ravni občine</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Informiranje občanov o aktivnostih na projektu</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Promocija projekta</a:t>
            </a:r>
          </a:p>
          <a:p>
            <a:pPr marL="571500" indent="-571500">
              <a:buFont typeface="Arial" panose="020B0604020202020204" pitchFamily="34" charset="0"/>
              <a:buChar char="•"/>
            </a:pPr>
            <a:endPar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PoljeZBesedilom 7">
            <a:extLst>
              <a:ext uri="{FF2B5EF4-FFF2-40B4-BE49-F238E27FC236}">
                <a16:creationId xmlns:a16="http://schemas.microsoft.com/office/drawing/2014/main" id="{B5F2C621-0962-43CE-9A4A-1CD8E5DE11D6}"/>
              </a:ext>
            </a:extLst>
          </p:cNvPr>
          <p:cNvSpPr txBox="1"/>
          <p:nvPr/>
        </p:nvSpPr>
        <p:spPr>
          <a:xfrm>
            <a:off x="1399933" y="7728627"/>
            <a:ext cx="15301313" cy="2800767"/>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Vloga predstavnikov krajevnih skupnosti:</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Stik z končnimi uporabniki</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Informiranje občanov z aktivnostmi na projektu</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Promocija projekta</a:t>
            </a:r>
          </a:p>
          <a:p>
            <a:pPr marL="1485946" lvl="1" indent="-571500">
              <a:buFont typeface="Arial" panose="020B0604020202020204" pitchFamily="34" charset="0"/>
              <a:buChar char="•"/>
            </a:pPr>
            <a:endPar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Pravokotnik 3">
            <a:extLst>
              <a:ext uri="{FF2B5EF4-FFF2-40B4-BE49-F238E27FC236}">
                <a16:creationId xmlns:a16="http://schemas.microsoft.com/office/drawing/2014/main" id="{A4283087-5D07-4FB9-8938-3E5787685B49}"/>
              </a:ext>
            </a:extLst>
          </p:cNvPr>
          <p:cNvSpPr/>
          <p:nvPr/>
        </p:nvSpPr>
        <p:spPr>
          <a:xfrm>
            <a:off x="12806553" y="6649231"/>
            <a:ext cx="10609729" cy="1596127"/>
          </a:xfrm>
          <a:prstGeom prst="rect">
            <a:avLst/>
          </a:prstGeom>
          <a:solidFill>
            <a:srgbClr val="ED1B24">
              <a:alpha val="8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latin typeface="Lato Light" panose="020F0502020204030203" pitchFamily="34" charset="0"/>
                <a:ea typeface="Lato Light" panose="020F0502020204030203" pitchFamily="34" charset="0"/>
                <a:cs typeface="Lato Light" panose="020F0502020204030203" pitchFamily="34" charset="0"/>
              </a:rPr>
              <a:t>Cilj: zagotoviti vsaj 25% penetracije v posameznem naselju, da se začne gradnja do končnih uporabnikov</a:t>
            </a:r>
          </a:p>
        </p:txBody>
      </p:sp>
    </p:spTree>
    <p:extLst>
      <p:ext uri="{BB962C8B-B14F-4D97-AF65-F5344CB8AC3E}">
        <p14:creationId xmlns:p14="http://schemas.microsoft.com/office/powerpoint/2010/main" val="1772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24256" y="-10924256"/>
            <a:ext cx="2538663"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796975" y="700521"/>
            <a:ext cx="18873278"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Aktivnosti, ki jih izvajajo občina in predstavniki naselij</a:t>
            </a:r>
            <a:endParaRPr lang="en-US" sz="6000" dirty="0">
              <a:solidFill>
                <a:schemeClr val="bg1"/>
              </a:solidFill>
              <a:latin typeface="Lato Light" charset="0"/>
              <a:ea typeface="Lato Light" charset="0"/>
              <a:cs typeface="Lato Light" charset="0"/>
            </a:endParaRP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1181173" y="3872753"/>
            <a:ext cx="16501205" cy="8402300"/>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Objavljanje novic v zvezi z projektom na:</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spletni strani občine, </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socialnih omrežjih,</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občinskem glasilu,</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občinski </a:t>
            </a:r>
            <a:r>
              <a:rPr lang="sl-SI"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info</a:t>
            </a: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točki (panoji).</a:t>
            </a:r>
          </a:p>
          <a:p>
            <a:pPr marL="1485946" lvl="1" indent="-571500">
              <a:buFont typeface="Arial" panose="020B0604020202020204" pitchFamily="34" charset="0"/>
              <a:buChar char="•"/>
            </a:pP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Organiziranje sestanka na sedežu krajevne skupnosti in predstavitev projekta</a:t>
            </a:r>
          </a:p>
          <a:p>
            <a:pPr marL="571500" indent="-571500">
              <a:buFont typeface="Arial" panose="020B0604020202020204" pitchFamily="34" charset="0"/>
              <a:buChar char="•"/>
            </a:pP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Podajanje informacij končnim uporabnikom:</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Pošiljanje e-mail novic in informacij občanom preko občinske baze e-mail naslovov</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Letaki (na vsak naslov, vključen v RUNE)</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Brošura (na občini/krajevni skupnosti)</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Poziv in informiranje o stanju projekta na občinskih prireditvah</a:t>
            </a:r>
          </a:p>
          <a:p>
            <a:pPr marL="1485946" lvl="1"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Obisk na domu</a:t>
            </a:r>
          </a:p>
        </p:txBody>
      </p:sp>
      <p:sp>
        <p:nvSpPr>
          <p:cNvPr id="4" name="Pravokotnik 3">
            <a:extLst>
              <a:ext uri="{FF2B5EF4-FFF2-40B4-BE49-F238E27FC236}">
                <a16:creationId xmlns:a16="http://schemas.microsoft.com/office/drawing/2014/main" id="{A4283087-5D07-4FB9-8938-3E5787685B49}"/>
              </a:ext>
            </a:extLst>
          </p:cNvPr>
          <p:cNvSpPr/>
          <p:nvPr/>
        </p:nvSpPr>
        <p:spPr>
          <a:xfrm>
            <a:off x="12596273" y="4017168"/>
            <a:ext cx="10609729" cy="1596127"/>
          </a:xfrm>
          <a:prstGeom prst="rect">
            <a:avLst/>
          </a:prstGeom>
          <a:solidFill>
            <a:srgbClr val="ED1B24">
              <a:alpha val="8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latin typeface="Lato Light" panose="020F0502020204030203" pitchFamily="34" charset="0"/>
                <a:ea typeface="Lato Light" panose="020F0502020204030203" pitchFamily="34" charset="0"/>
                <a:cs typeface="Lato Light" panose="020F0502020204030203" pitchFamily="34" charset="0"/>
              </a:rPr>
              <a:t>Cilj: zagotoviti vsaj 25% penetracije v posameznem naselju, da se začne gradnja do končnih uporabnikov</a:t>
            </a:r>
          </a:p>
        </p:txBody>
      </p:sp>
    </p:spTree>
    <p:extLst>
      <p:ext uri="{BB962C8B-B14F-4D97-AF65-F5344CB8AC3E}">
        <p14:creationId xmlns:p14="http://schemas.microsoft.com/office/powerpoint/2010/main" val="256565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22739"/>
            <a:ext cx="24377650" cy="13716002"/>
          </a:xfrm>
          <a:prstGeom prst="rect">
            <a:avLst/>
          </a:prstGeom>
          <a:solidFill>
            <a:srgbClr val="3E587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44" name="Line 5"/>
          <p:cNvSpPr>
            <a:spLocks noChangeShapeType="1"/>
          </p:cNvSpPr>
          <p:nvPr/>
        </p:nvSpPr>
        <p:spPr bwMode="auto">
          <a:xfrm>
            <a:off x="1498741"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6" tIns="121899" rIns="243796" bIns="121899" numCol="1" anchor="t" anchorCtr="0" compatLnSpc="1">
            <a:prstTxWarp prst="textNoShape">
              <a:avLst/>
            </a:prstTxWarp>
          </a:bodyPr>
          <a:lstStyle/>
          <a:p>
            <a:endParaRPr lang="en-US" dirty="0">
              <a:latin typeface="Lato Light" charset="0"/>
            </a:endParaRPr>
          </a:p>
        </p:txBody>
      </p:sp>
      <p:sp>
        <p:nvSpPr>
          <p:cNvPr id="45" name="Line 6"/>
          <p:cNvSpPr>
            <a:spLocks noChangeShapeType="1"/>
          </p:cNvSpPr>
          <p:nvPr/>
        </p:nvSpPr>
        <p:spPr bwMode="auto">
          <a:xfrm>
            <a:off x="1498741"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6" tIns="121899" rIns="243796" bIns="121899" numCol="1" anchor="t" anchorCtr="0" compatLnSpc="1">
            <a:prstTxWarp prst="textNoShape">
              <a:avLst/>
            </a:prstTxWarp>
          </a:bodyPr>
          <a:lstStyle/>
          <a:p>
            <a:endParaRPr lang="en-US" dirty="0">
              <a:latin typeface="Lato Light" charset="0"/>
            </a:endParaRPr>
          </a:p>
        </p:txBody>
      </p:sp>
      <p:sp>
        <p:nvSpPr>
          <p:cNvPr id="34" name="TextBox 33"/>
          <p:cNvSpPr txBox="1"/>
          <p:nvPr/>
        </p:nvSpPr>
        <p:spPr>
          <a:xfrm>
            <a:off x="12964815" y="10972801"/>
            <a:ext cx="7992894" cy="1570045"/>
          </a:xfrm>
          <a:prstGeom prst="rect">
            <a:avLst/>
          </a:prstGeom>
          <a:noFill/>
        </p:spPr>
        <p:txBody>
          <a:bodyPr wrap="none" rtlCol="0">
            <a:spAutoFit/>
          </a:bodyPr>
          <a:lstStyle/>
          <a:p>
            <a:r>
              <a:rPr lang="en-US" sz="3201" dirty="0">
                <a:solidFill>
                  <a:schemeClr val="bg1"/>
                </a:solidFill>
                <a:latin typeface="Lato Light" charset="0"/>
                <a:ea typeface="Lato Light" charset="0"/>
                <a:cs typeface="Lato Light" charset="0"/>
              </a:rPr>
              <a:t>RUNE-SI </a:t>
            </a:r>
            <a:r>
              <a:rPr lang="en-US" sz="3201" dirty="0" err="1">
                <a:solidFill>
                  <a:schemeClr val="bg1"/>
                </a:solidFill>
                <a:latin typeface="Lato Light" charset="0"/>
                <a:ea typeface="Lato Light" charset="0"/>
                <a:cs typeface="Lato Light" charset="0"/>
              </a:rPr>
              <a:t>d.o.o</a:t>
            </a:r>
            <a:r>
              <a:rPr lang="en-US" sz="3201" dirty="0">
                <a:solidFill>
                  <a:schemeClr val="bg1"/>
                </a:solidFill>
                <a:latin typeface="Lato Light" charset="0"/>
                <a:ea typeface="Lato Light" charset="0"/>
                <a:cs typeface="Lato Light" charset="0"/>
              </a:rPr>
              <a:t>.</a:t>
            </a:r>
          </a:p>
          <a:p>
            <a:r>
              <a:rPr lang="en-US" sz="3201" dirty="0" err="1">
                <a:solidFill>
                  <a:schemeClr val="bg1"/>
                </a:solidFill>
                <a:latin typeface="Lato Light" charset="0"/>
                <a:ea typeface="Lato Light" charset="0"/>
                <a:cs typeface="Lato Light" charset="0"/>
              </a:rPr>
              <a:t>gradnja</a:t>
            </a:r>
            <a:r>
              <a:rPr lang="en-US" sz="3201" dirty="0">
                <a:solidFill>
                  <a:schemeClr val="bg1"/>
                </a:solidFill>
                <a:latin typeface="Lato Light" charset="0"/>
                <a:ea typeface="Lato Light" charset="0"/>
                <a:cs typeface="Lato Light" charset="0"/>
              </a:rPr>
              <a:t> </a:t>
            </a:r>
            <a:r>
              <a:rPr lang="en-US" sz="3201" dirty="0" err="1">
                <a:solidFill>
                  <a:schemeClr val="bg1"/>
                </a:solidFill>
                <a:latin typeface="Lato Light" charset="0"/>
                <a:ea typeface="Lato Light" charset="0"/>
                <a:cs typeface="Lato Light" charset="0"/>
              </a:rPr>
              <a:t>telekomunikacijske</a:t>
            </a:r>
            <a:r>
              <a:rPr lang="en-US" sz="3201" dirty="0">
                <a:solidFill>
                  <a:schemeClr val="bg1"/>
                </a:solidFill>
                <a:latin typeface="Lato Light" charset="0"/>
                <a:ea typeface="Lato Light" charset="0"/>
                <a:cs typeface="Lato Light" charset="0"/>
              </a:rPr>
              <a:t> </a:t>
            </a:r>
            <a:r>
              <a:rPr lang="en-US" sz="3201" dirty="0" err="1">
                <a:solidFill>
                  <a:schemeClr val="bg1"/>
                </a:solidFill>
                <a:latin typeface="Lato Light" charset="0"/>
                <a:ea typeface="Lato Light" charset="0"/>
                <a:cs typeface="Lato Light" charset="0"/>
              </a:rPr>
              <a:t>infrastrukture</a:t>
            </a:r>
            <a:endParaRPr lang="en-US" sz="3201" dirty="0">
              <a:solidFill>
                <a:schemeClr val="bg1"/>
              </a:solidFill>
              <a:latin typeface="Lato Light" charset="0"/>
              <a:ea typeface="Lato Light" charset="0"/>
              <a:cs typeface="Lato Light" charset="0"/>
            </a:endParaRPr>
          </a:p>
          <a:p>
            <a:r>
              <a:rPr lang="en-US" sz="3201" dirty="0" err="1">
                <a:solidFill>
                  <a:schemeClr val="bg1"/>
                </a:solidFill>
                <a:latin typeface="Lato Light" charset="0"/>
                <a:ea typeface="Lato Light" charset="0"/>
                <a:cs typeface="Lato Light" charset="0"/>
              </a:rPr>
              <a:t>Partizanska</a:t>
            </a:r>
            <a:r>
              <a:rPr lang="en-US" sz="3201" dirty="0">
                <a:solidFill>
                  <a:schemeClr val="bg1"/>
                </a:solidFill>
                <a:latin typeface="Lato Light" charset="0"/>
                <a:ea typeface="Lato Light" charset="0"/>
                <a:cs typeface="Lato Light" charset="0"/>
              </a:rPr>
              <a:t> </a:t>
            </a:r>
            <a:r>
              <a:rPr lang="en-US" sz="3201" dirty="0" err="1">
                <a:solidFill>
                  <a:schemeClr val="bg1"/>
                </a:solidFill>
                <a:latin typeface="Lato Light" charset="0"/>
                <a:ea typeface="Lato Light" charset="0"/>
                <a:cs typeface="Lato Light" charset="0"/>
              </a:rPr>
              <a:t>cesta</a:t>
            </a:r>
            <a:r>
              <a:rPr lang="en-US" sz="3201" dirty="0">
                <a:solidFill>
                  <a:schemeClr val="bg1"/>
                </a:solidFill>
                <a:latin typeface="Lato Light" charset="0"/>
                <a:ea typeface="Lato Light" charset="0"/>
                <a:cs typeface="Lato Light" charset="0"/>
              </a:rPr>
              <a:t> 109, </a:t>
            </a:r>
            <a:r>
              <a:rPr lang="en-US" sz="3201" dirty="0" err="1">
                <a:solidFill>
                  <a:schemeClr val="bg1"/>
                </a:solidFill>
                <a:latin typeface="Lato Light" charset="0"/>
                <a:ea typeface="Lato Light" charset="0"/>
                <a:cs typeface="Lato Light" charset="0"/>
              </a:rPr>
              <a:t>Sežana</a:t>
            </a:r>
            <a:r>
              <a:rPr lang="en-US" sz="3201" dirty="0">
                <a:solidFill>
                  <a:schemeClr val="bg1"/>
                </a:solidFill>
                <a:latin typeface="Lato Light" charset="0"/>
                <a:ea typeface="Lato Light" charset="0"/>
                <a:cs typeface="Lato Light" charset="0"/>
              </a:rPr>
              <a:t>, 6210 </a:t>
            </a:r>
            <a:r>
              <a:rPr lang="en-US" sz="3201" dirty="0" err="1">
                <a:solidFill>
                  <a:schemeClr val="bg1"/>
                </a:solidFill>
                <a:latin typeface="Lato Light" charset="0"/>
                <a:ea typeface="Lato Light" charset="0"/>
                <a:cs typeface="Lato Light" charset="0"/>
              </a:rPr>
              <a:t>Sežana</a:t>
            </a:r>
            <a:endParaRPr lang="en-US" sz="3201" dirty="0">
              <a:solidFill>
                <a:schemeClr val="bg1"/>
              </a:solidFill>
              <a:latin typeface="Lato Light" charset="0"/>
              <a:ea typeface="Lato Light" charset="0"/>
              <a:cs typeface="Lato Light" charset="0"/>
            </a:endParaRPr>
          </a:p>
        </p:txBody>
      </p:sp>
      <p:sp>
        <p:nvSpPr>
          <p:cNvPr id="35" name="TextBox 34"/>
          <p:cNvSpPr txBox="1"/>
          <p:nvPr/>
        </p:nvSpPr>
        <p:spPr>
          <a:xfrm>
            <a:off x="12964815" y="2932384"/>
            <a:ext cx="3297698" cy="369332"/>
          </a:xfrm>
          <a:prstGeom prst="rect">
            <a:avLst/>
          </a:prstGeom>
          <a:noFill/>
        </p:spPr>
        <p:txBody>
          <a:bodyPr wrap="none" rtlCol="0">
            <a:spAutoFit/>
          </a:bodyPr>
          <a:lstStyle/>
          <a:p>
            <a:r>
              <a:rPr lang="sl-SI" sz="1800" spc="300" dirty="0">
                <a:solidFill>
                  <a:schemeClr val="bg1"/>
                </a:solidFill>
                <a:latin typeface="Lato Light" charset="0"/>
                <a:ea typeface="Lato Light" charset="0"/>
                <a:cs typeface="Lato Light" charset="0"/>
              </a:rPr>
              <a:t>Dodatne informacije in</a:t>
            </a:r>
            <a:endParaRPr lang="en-US" sz="1800" spc="300" dirty="0">
              <a:solidFill>
                <a:schemeClr val="bg1"/>
              </a:solidFill>
              <a:latin typeface="Lato Light" charset="0"/>
              <a:ea typeface="Lato Light" charset="0"/>
              <a:cs typeface="Lato Light" charset="0"/>
            </a:endParaRPr>
          </a:p>
        </p:txBody>
      </p:sp>
      <p:sp>
        <p:nvSpPr>
          <p:cNvPr id="38" name="TextBox 37"/>
          <p:cNvSpPr txBox="1"/>
          <p:nvPr/>
        </p:nvSpPr>
        <p:spPr>
          <a:xfrm>
            <a:off x="12888686" y="3235469"/>
            <a:ext cx="5879320"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Kontaktne osebe</a:t>
            </a:r>
            <a:endParaRPr lang="en-US" sz="6000" dirty="0">
              <a:solidFill>
                <a:schemeClr val="bg1"/>
              </a:solidFill>
              <a:latin typeface="Lato Light" charset="0"/>
              <a:ea typeface="Lato Light" charset="0"/>
              <a:cs typeface="Lato Light" charset="0"/>
            </a:endParaRPr>
          </a:p>
        </p:txBody>
      </p:sp>
      <p:sp>
        <p:nvSpPr>
          <p:cNvPr id="40" name="TextBox 39"/>
          <p:cNvSpPr txBox="1"/>
          <p:nvPr/>
        </p:nvSpPr>
        <p:spPr>
          <a:xfrm>
            <a:off x="13350610" y="5319959"/>
            <a:ext cx="9264264" cy="2041585"/>
          </a:xfrm>
          <a:prstGeom prst="rect">
            <a:avLst/>
          </a:prstGeom>
          <a:noFill/>
        </p:spPr>
        <p:txBody>
          <a:bodyPr wrap="square" rtlCol="0">
            <a:spAutoFit/>
          </a:bodyPr>
          <a:lstStyle/>
          <a:p>
            <a:pPr>
              <a:lnSpc>
                <a:spcPts val="3780"/>
              </a:lnSpc>
            </a:pPr>
            <a:r>
              <a:rPr lang="sl-SI" sz="3200" dirty="0">
                <a:solidFill>
                  <a:schemeClr val="bg1"/>
                </a:solidFill>
                <a:latin typeface="Lato Light" charset="0"/>
                <a:ea typeface="Lato Light" charset="0"/>
                <a:cs typeface="Lato Light" charset="0"/>
              </a:rPr>
              <a:t>RUNE podpora strankam:</a:t>
            </a:r>
          </a:p>
          <a:p>
            <a:pPr defTabSz="360000">
              <a:lnSpc>
                <a:spcPts val="3780"/>
              </a:lnSpc>
            </a:pPr>
            <a:r>
              <a:rPr lang="sl-SI" sz="3200" dirty="0">
                <a:solidFill>
                  <a:schemeClr val="bg1"/>
                </a:solidFill>
                <a:latin typeface="Lato Light" charset="0"/>
                <a:ea typeface="Lato Light" charset="0"/>
                <a:cs typeface="Lato Light" charset="0"/>
              </a:rPr>
              <a:t>rune-si@ruralnetwork.eu</a:t>
            </a:r>
          </a:p>
          <a:p>
            <a:pPr defTabSz="360000">
              <a:lnSpc>
                <a:spcPts val="3780"/>
              </a:lnSpc>
            </a:pPr>
            <a:r>
              <a:rPr lang="sl-SI" sz="3200" dirty="0">
                <a:solidFill>
                  <a:schemeClr val="bg1"/>
                </a:solidFill>
                <a:latin typeface="Lato Light" charset="0"/>
                <a:ea typeface="Lato Light" charset="0"/>
                <a:cs typeface="Lato Light" charset="0"/>
              </a:rPr>
              <a:t>05 937 77 72</a:t>
            </a:r>
          </a:p>
          <a:p>
            <a:pPr>
              <a:lnSpc>
                <a:spcPts val="3780"/>
              </a:lnSpc>
            </a:pPr>
            <a:endParaRPr lang="en-US" sz="2399" dirty="0">
              <a:solidFill>
                <a:schemeClr val="bg1"/>
              </a:solidFill>
              <a:latin typeface="Lato Light" charset="0"/>
              <a:ea typeface="Lato Light" charset="0"/>
              <a:cs typeface="Lato Light" charset="0"/>
            </a:endParaRPr>
          </a:p>
        </p:txBody>
      </p:sp>
      <p:cxnSp>
        <p:nvCxnSpPr>
          <p:cNvPr id="10" name="Straight Connector 9"/>
          <p:cNvCxnSpPr/>
          <p:nvPr/>
        </p:nvCxnSpPr>
        <p:spPr>
          <a:xfrm>
            <a:off x="12434887" y="2828926"/>
            <a:ext cx="0" cy="8143875"/>
          </a:xfrm>
          <a:prstGeom prst="line">
            <a:avLst/>
          </a:prstGeom>
          <a:ln w="57150">
            <a:solidFill>
              <a:srgbClr val="ED1B24"/>
            </a:solidFill>
          </a:ln>
        </p:spPr>
        <p:style>
          <a:lnRef idx="1">
            <a:schemeClr val="accent1"/>
          </a:lnRef>
          <a:fillRef idx="0">
            <a:schemeClr val="accent1"/>
          </a:fillRef>
          <a:effectRef idx="0">
            <a:schemeClr val="accent1"/>
          </a:effectRef>
          <a:fontRef idx="minor">
            <a:schemeClr val="tx1"/>
          </a:fontRef>
        </p:style>
      </p:cxnSp>
      <p:sp>
        <p:nvSpPr>
          <p:cNvPr id="26" name="TextBox 33">
            <a:extLst>
              <a:ext uri="{FF2B5EF4-FFF2-40B4-BE49-F238E27FC236}">
                <a16:creationId xmlns:a16="http://schemas.microsoft.com/office/drawing/2014/main" id="{3EA823FB-6403-4F2C-ACBB-30E77EA48017}"/>
              </a:ext>
            </a:extLst>
          </p:cNvPr>
          <p:cNvSpPr txBox="1"/>
          <p:nvPr/>
        </p:nvSpPr>
        <p:spPr>
          <a:xfrm>
            <a:off x="13350610" y="7388123"/>
            <a:ext cx="6338274" cy="1569660"/>
          </a:xfrm>
          <a:prstGeom prst="rect">
            <a:avLst/>
          </a:prstGeom>
          <a:noFill/>
        </p:spPr>
        <p:txBody>
          <a:bodyPr wrap="none" rtlCol="0">
            <a:spAutoFit/>
          </a:bodyPr>
          <a:lstStyle/>
          <a:p>
            <a:r>
              <a:rPr lang="sl-SI" sz="3200" dirty="0">
                <a:solidFill>
                  <a:schemeClr val="bg1"/>
                </a:solidFill>
                <a:latin typeface="Lato Light" charset="0"/>
                <a:ea typeface="Lato Light" charset="0"/>
                <a:cs typeface="Lato Light" charset="0"/>
              </a:rPr>
              <a:t>Podjetje </a:t>
            </a:r>
            <a:r>
              <a:rPr lang="sl-SI" sz="3200" dirty="0" err="1">
                <a:solidFill>
                  <a:schemeClr val="bg1"/>
                </a:solidFill>
                <a:latin typeface="Lato Light" charset="0"/>
                <a:ea typeface="Lato Light" charset="0"/>
                <a:cs typeface="Lato Light" charset="0"/>
              </a:rPr>
              <a:t>Eurocon</a:t>
            </a:r>
            <a:r>
              <a:rPr lang="sl-SI" sz="3200" dirty="0">
                <a:solidFill>
                  <a:schemeClr val="bg1"/>
                </a:solidFill>
                <a:latin typeface="Lato Light" charset="0"/>
                <a:ea typeface="Lato Light" charset="0"/>
                <a:cs typeface="Lato Light" charset="0"/>
              </a:rPr>
              <a:t>:</a:t>
            </a:r>
            <a:endParaRPr lang="en-US" sz="3200" dirty="0">
              <a:solidFill>
                <a:schemeClr val="bg1"/>
              </a:solidFill>
              <a:latin typeface="Lato Light" charset="0"/>
              <a:ea typeface="Lato Light" charset="0"/>
              <a:cs typeface="Lato Light" charset="0"/>
            </a:endParaRPr>
          </a:p>
          <a:p>
            <a:pPr defTabSz="360000"/>
            <a:r>
              <a:rPr lang="sl-SI" sz="3200" dirty="0">
                <a:solidFill>
                  <a:schemeClr val="bg1"/>
                </a:solidFill>
                <a:latin typeface="Lato Light" charset="0"/>
                <a:ea typeface="Lato Light" charset="0"/>
                <a:cs typeface="Lato Light" charset="0"/>
              </a:rPr>
              <a:t>dominik.salamon@ruralnetwork.eu</a:t>
            </a:r>
          </a:p>
          <a:p>
            <a:pPr defTabSz="360000"/>
            <a:r>
              <a:rPr lang="sl-SI" sz="3200" dirty="0">
                <a:solidFill>
                  <a:schemeClr val="bg1"/>
                </a:solidFill>
                <a:latin typeface="Lato Light" charset="0"/>
                <a:ea typeface="Lato Light" charset="0"/>
                <a:cs typeface="Lato Light" charset="0"/>
              </a:rPr>
              <a:t>marko.salamon@ruralnetwork.eu</a:t>
            </a:r>
          </a:p>
        </p:txBody>
      </p:sp>
      <p:pic>
        <p:nvPicPr>
          <p:cNvPr id="13" name="Slika 12">
            <a:extLst>
              <a:ext uri="{FF2B5EF4-FFF2-40B4-BE49-F238E27FC236}">
                <a16:creationId xmlns:a16="http://schemas.microsoft.com/office/drawing/2014/main" id="{410646A2-DD71-4643-B9BE-A31B41131759}"/>
              </a:ext>
            </a:extLst>
          </p:cNvPr>
          <p:cNvPicPr>
            <a:picLocks noChangeAspect="1"/>
          </p:cNvPicPr>
          <p:nvPr/>
        </p:nvPicPr>
        <p:blipFill>
          <a:blip r:embed="rId2"/>
          <a:stretch>
            <a:fillRect/>
          </a:stretch>
        </p:blipFill>
        <p:spPr>
          <a:xfrm>
            <a:off x="12990333" y="5952325"/>
            <a:ext cx="360277" cy="360277"/>
          </a:xfrm>
          <a:prstGeom prst="rect">
            <a:avLst/>
          </a:prstGeom>
        </p:spPr>
      </p:pic>
      <p:pic>
        <p:nvPicPr>
          <p:cNvPr id="32" name="Slika 31">
            <a:extLst>
              <a:ext uri="{FF2B5EF4-FFF2-40B4-BE49-F238E27FC236}">
                <a16:creationId xmlns:a16="http://schemas.microsoft.com/office/drawing/2014/main" id="{240B351B-2BD2-49CE-8432-E27BF21BD52C}"/>
              </a:ext>
            </a:extLst>
          </p:cNvPr>
          <p:cNvPicPr>
            <a:picLocks noChangeAspect="1"/>
          </p:cNvPicPr>
          <p:nvPr/>
        </p:nvPicPr>
        <p:blipFill>
          <a:blip r:embed="rId2"/>
          <a:stretch>
            <a:fillRect/>
          </a:stretch>
        </p:blipFill>
        <p:spPr>
          <a:xfrm>
            <a:off x="12990333" y="8013796"/>
            <a:ext cx="360277" cy="360277"/>
          </a:xfrm>
          <a:prstGeom prst="rect">
            <a:avLst/>
          </a:prstGeom>
        </p:spPr>
      </p:pic>
      <p:pic>
        <p:nvPicPr>
          <p:cNvPr id="33" name="Slika 32">
            <a:extLst>
              <a:ext uri="{FF2B5EF4-FFF2-40B4-BE49-F238E27FC236}">
                <a16:creationId xmlns:a16="http://schemas.microsoft.com/office/drawing/2014/main" id="{97AC78EA-F273-48AC-A2EB-497014689401}"/>
              </a:ext>
            </a:extLst>
          </p:cNvPr>
          <p:cNvPicPr>
            <a:picLocks noChangeAspect="1"/>
          </p:cNvPicPr>
          <p:nvPr/>
        </p:nvPicPr>
        <p:blipFill>
          <a:blip r:embed="rId2"/>
          <a:stretch>
            <a:fillRect/>
          </a:stretch>
        </p:blipFill>
        <p:spPr>
          <a:xfrm>
            <a:off x="12990332" y="8551053"/>
            <a:ext cx="360277" cy="360277"/>
          </a:xfrm>
          <a:prstGeom prst="rect">
            <a:avLst/>
          </a:prstGeom>
        </p:spPr>
      </p:pic>
      <p:pic>
        <p:nvPicPr>
          <p:cNvPr id="15" name="Slika 14">
            <a:extLst>
              <a:ext uri="{FF2B5EF4-FFF2-40B4-BE49-F238E27FC236}">
                <a16:creationId xmlns:a16="http://schemas.microsoft.com/office/drawing/2014/main" id="{B88998D1-7653-45A2-8257-B03E96B44721}"/>
              </a:ext>
            </a:extLst>
          </p:cNvPr>
          <p:cNvPicPr>
            <a:picLocks noChangeAspect="1"/>
          </p:cNvPicPr>
          <p:nvPr/>
        </p:nvPicPr>
        <p:blipFill>
          <a:blip r:embed="rId3"/>
          <a:stretch>
            <a:fillRect/>
          </a:stretch>
        </p:blipFill>
        <p:spPr>
          <a:xfrm>
            <a:off x="12990332" y="6395479"/>
            <a:ext cx="360276" cy="360276"/>
          </a:xfrm>
          <a:prstGeom prst="rect">
            <a:avLst/>
          </a:prstGeom>
        </p:spPr>
      </p:pic>
      <p:sp>
        <p:nvSpPr>
          <p:cNvPr id="18" name="Rectangle 10">
            <a:extLst>
              <a:ext uri="{FF2B5EF4-FFF2-40B4-BE49-F238E27FC236}">
                <a16:creationId xmlns:a16="http://schemas.microsoft.com/office/drawing/2014/main" id="{5041E30A-5F9B-4CA9-B70C-9817F1828010}"/>
              </a:ext>
            </a:extLst>
          </p:cNvPr>
          <p:cNvSpPr/>
          <p:nvPr/>
        </p:nvSpPr>
        <p:spPr>
          <a:xfrm>
            <a:off x="0" y="0"/>
            <a:ext cx="3316647" cy="13716000"/>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17" name="TextBox 37">
            <a:extLst>
              <a:ext uri="{FF2B5EF4-FFF2-40B4-BE49-F238E27FC236}">
                <a16:creationId xmlns:a16="http://schemas.microsoft.com/office/drawing/2014/main" id="{74FDF3C2-64FD-4E3A-9B72-C6EA0106ACA7}"/>
              </a:ext>
            </a:extLst>
          </p:cNvPr>
          <p:cNvSpPr txBox="1"/>
          <p:nvPr/>
        </p:nvSpPr>
        <p:spPr>
          <a:xfrm>
            <a:off x="4310224" y="3235469"/>
            <a:ext cx="7401115" cy="1015663"/>
          </a:xfrm>
          <a:prstGeom prst="rect">
            <a:avLst/>
          </a:prstGeom>
          <a:noFill/>
        </p:spPr>
        <p:txBody>
          <a:bodyPr wrap="square" rtlCol="0">
            <a:spAutoFit/>
          </a:bodyPr>
          <a:lstStyle/>
          <a:p>
            <a:r>
              <a:rPr lang="sl-SI" sz="6000" dirty="0">
                <a:solidFill>
                  <a:srgbClr val="ED1B24"/>
                </a:solidFill>
                <a:latin typeface="Lato Light" charset="0"/>
                <a:ea typeface="Lato Light" charset="0"/>
                <a:cs typeface="Lato Light" charset="0"/>
              </a:rPr>
              <a:t>Naročanje priključkov</a:t>
            </a:r>
            <a:endParaRPr lang="en-US" sz="6000" dirty="0">
              <a:solidFill>
                <a:srgbClr val="ED1B24"/>
              </a:solidFill>
              <a:latin typeface="Lato Light" charset="0"/>
              <a:ea typeface="Lato Light" charset="0"/>
              <a:cs typeface="Lato Light" charset="0"/>
            </a:endParaRPr>
          </a:p>
        </p:txBody>
      </p:sp>
      <p:sp>
        <p:nvSpPr>
          <p:cNvPr id="21" name="TextBox 33">
            <a:extLst>
              <a:ext uri="{FF2B5EF4-FFF2-40B4-BE49-F238E27FC236}">
                <a16:creationId xmlns:a16="http://schemas.microsoft.com/office/drawing/2014/main" id="{570C1F5B-7DD8-4A8C-A3EC-EAC7775A054E}"/>
              </a:ext>
            </a:extLst>
          </p:cNvPr>
          <p:cNvSpPr txBox="1"/>
          <p:nvPr/>
        </p:nvSpPr>
        <p:spPr>
          <a:xfrm>
            <a:off x="5151733" y="5099443"/>
            <a:ext cx="6338274" cy="1569660"/>
          </a:xfrm>
          <a:prstGeom prst="rect">
            <a:avLst/>
          </a:prstGeom>
          <a:noFill/>
        </p:spPr>
        <p:txBody>
          <a:bodyPr wrap="none" rtlCol="0">
            <a:spAutoFit/>
          </a:bodyPr>
          <a:lstStyle/>
          <a:p>
            <a:r>
              <a:rPr lang="sl-SI" sz="3200" dirty="0">
                <a:solidFill>
                  <a:schemeClr val="bg1"/>
                </a:solidFill>
                <a:latin typeface="Lato Light" charset="0"/>
                <a:ea typeface="Lato Light" charset="0"/>
                <a:cs typeface="Lato Light" charset="0"/>
              </a:rPr>
              <a:t>Eurocon:</a:t>
            </a:r>
            <a:endParaRPr lang="en-US" sz="3200" dirty="0">
              <a:solidFill>
                <a:schemeClr val="bg1"/>
              </a:solidFill>
              <a:latin typeface="Lato Light" charset="0"/>
              <a:ea typeface="Lato Light" charset="0"/>
              <a:cs typeface="Lato Light" charset="0"/>
            </a:endParaRPr>
          </a:p>
          <a:p>
            <a:pPr defTabSz="360000"/>
            <a:r>
              <a:rPr lang="sl-SI" sz="3200" u="sng" dirty="0">
                <a:solidFill>
                  <a:schemeClr val="bg1"/>
                </a:solidFill>
                <a:latin typeface="Lato Light" charset="0"/>
                <a:ea typeface="Lato Light" charset="0"/>
                <a:cs typeface="Lato Light" charset="0"/>
              </a:rPr>
              <a:t>dominik.salamon@ruralnetwork.eu</a:t>
            </a:r>
          </a:p>
          <a:p>
            <a:pPr defTabSz="360000"/>
            <a:r>
              <a:rPr lang="sl-SI" sz="3200" dirty="0">
                <a:solidFill>
                  <a:schemeClr val="bg1"/>
                </a:solidFill>
                <a:latin typeface="Lato Light" charset="0"/>
                <a:ea typeface="Lato Light" charset="0"/>
                <a:cs typeface="Lato Light" charset="0"/>
              </a:rPr>
              <a:t>marko.salamon@ruralnetwork.eu</a:t>
            </a:r>
          </a:p>
        </p:txBody>
      </p:sp>
      <p:pic>
        <p:nvPicPr>
          <p:cNvPr id="22" name="Slika 21">
            <a:extLst>
              <a:ext uri="{FF2B5EF4-FFF2-40B4-BE49-F238E27FC236}">
                <a16:creationId xmlns:a16="http://schemas.microsoft.com/office/drawing/2014/main" id="{E819B760-34AC-49D1-B821-80A25EBFD51A}"/>
              </a:ext>
            </a:extLst>
          </p:cNvPr>
          <p:cNvPicPr>
            <a:picLocks noChangeAspect="1"/>
          </p:cNvPicPr>
          <p:nvPr/>
        </p:nvPicPr>
        <p:blipFill>
          <a:blip r:embed="rId2"/>
          <a:stretch>
            <a:fillRect/>
          </a:stretch>
        </p:blipFill>
        <p:spPr>
          <a:xfrm>
            <a:off x="4791456" y="5725116"/>
            <a:ext cx="360277" cy="360277"/>
          </a:xfrm>
          <a:prstGeom prst="rect">
            <a:avLst/>
          </a:prstGeom>
        </p:spPr>
      </p:pic>
      <p:pic>
        <p:nvPicPr>
          <p:cNvPr id="23" name="Slika 22">
            <a:extLst>
              <a:ext uri="{FF2B5EF4-FFF2-40B4-BE49-F238E27FC236}">
                <a16:creationId xmlns:a16="http://schemas.microsoft.com/office/drawing/2014/main" id="{A6FB00C0-E118-47B2-A415-B973A90502FB}"/>
              </a:ext>
            </a:extLst>
          </p:cNvPr>
          <p:cNvPicPr>
            <a:picLocks noChangeAspect="1"/>
          </p:cNvPicPr>
          <p:nvPr/>
        </p:nvPicPr>
        <p:blipFill>
          <a:blip r:embed="rId2"/>
          <a:stretch>
            <a:fillRect/>
          </a:stretch>
        </p:blipFill>
        <p:spPr>
          <a:xfrm>
            <a:off x="4791455" y="6262373"/>
            <a:ext cx="360277" cy="360277"/>
          </a:xfrm>
          <a:prstGeom prst="rect">
            <a:avLst/>
          </a:prstGeom>
        </p:spPr>
      </p:pic>
      <p:sp>
        <p:nvSpPr>
          <p:cNvPr id="3" name="Pravokotnik 2">
            <a:extLst>
              <a:ext uri="{FF2B5EF4-FFF2-40B4-BE49-F238E27FC236}">
                <a16:creationId xmlns:a16="http://schemas.microsoft.com/office/drawing/2014/main" id="{C3DE608A-307A-4DD3-8D36-F9FC39161C76}"/>
              </a:ext>
            </a:extLst>
          </p:cNvPr>
          <p:cNvSpPr/>
          <p:nvPr/>
        </p:nvSpPr>
        <p:spPr>
          <a:xfrm>
            <a:off x="4389979" y="5049034"/>
            <a:ext cx="7401098" cy="2426677"/>
          </a:xfrm>
          <a:prstGeom prst="rect">
            <a:avLst/>
          </a:prstGeom>
          <a:noFill/>
          <a:ln w="28575">
            <a:solidFill>
              <a:srgbClr val="F04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58082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3809346" y="1264885"/>
            <a:ext cx="5442516"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Hišna inštalacija</a:t>
            </a:r>
            <a:endParaRPr lang="en-US" sz="6000" dirty="0">
              <a:solidFill>
                <a:schemeClr val="tx2">
                  <a:lumMod val="50000"/>
                </a:schemeClr>
              </a:solidFill>
              <a:latin typeface="Lato Light" charset="0"/>
              <a:ea typeface="Lato Light" charset="0"/>
              <a:cs typeface="Lato Light" charset="0"/>
            </a:endParaRPr>
          </a:p>
        </p:txBody>
      </p:sp>
      <p:sp>
        <p:nvSpPr>
          <p:cNvPr id="45" name="TextBox 44"/>
          <p:cNvSpPr txBox="1"/>
          <p:nvPr/>
        </p:nvSpPr>
        <p:spPr>
          <a:xfrm>
            <a:off x="3809345" y="3692611"/>
            <a:ext cx="19602197" cy="5078313"/>
          </a:xfrm>
          <a:prstGeom prst="rect">
            <a:avLst/>
          </a:prstGeom>
          <a:noFill/>
        </p:spPr>
        <p:txBody>
          <a:bodyPr wrap="square" rtlCol="0">
            <a:spAutoFit/>
          </a:bodyPr>
          <a:lstStyle/>
          <a:p>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Kaj je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hišna</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optična</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inštalacija</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Hišna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inštalacija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vključuje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namestitev</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optičnega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kabla v vaš dom.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Če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kabli v vašem domu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niso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nameščeni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jih</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bodo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ob</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priključitvi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namestili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naši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tehniki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p>
          <a:p>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Možna</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načina polaganja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optičnega</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kabla:  :</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Podometno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znotraj</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zidov</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če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je v vašem domu na voljo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ustrezna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podometna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inštalacija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cevi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Nadometno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(na zidove) –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če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 vašem domu ni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ustrezne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podometne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instalacije se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kabel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nadometno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namesti v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zaščitne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bele kanale velikosti 1x1cm</a:t>
            </a: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in se pritrdijo na stene z dvostranskim samolepilnim trakom.  </a:t>
            </a:r>
          </a:p>
        </p:txBody>
      </p:sp>
      <p:sp>
        <p:nvSpPr>
          <p:cNvPr id="6" name="Rectangle 10">
            <a:extLst>
              <a:ext uri="{FF2B5EF4-FFF2-40B4-BE49-F238E27FC236}">
                <a16:creationId xmlns:a16="http://schemas.microsoft.com/office/drawing/2014/main" id="{08F8883D-7E52-4B09-B597-3FF2D19969A1}"/>
              </a:ext>
            </a:extLst>
          </p:cNvPr>
          <p:cNvSpPr/>
          <p:nvPr/>
        </p:nvSpPr>
        <p:spPr>
          <a:xfrm>
            <a:off x="0"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Tree>
    <p:extLst>
      <p:ext uri="{BB962C8B-B14F-4D97-AF65-F5344CB8AC3E}">
        <p14:creationId xmlns:p14="http://schemas.microsoft.com/office/powerpoint/2010/main" val="13072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563687" y="1264885"/>
            <a:ext cx="8060220"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Oprema in povezovanje</a:t>
            </a:r>
            <a:endParaRPr lang="en-US" sz="6000" dirty="0">
              <a:solidFill>
                <a:schemeClr val="tx2">
                  <a:lumMod val="50000"/>
                </a:schemeClr>
              </a:solidFill>
              <a:latin typeface="Lato Light" charset="0"/>
              <a:ea typeface="Lato Light" charset="0"/>
              <a:cs typeface="Lato Light" charset="0"/>
            </a:endParaRPr>
          </a:p>
        </p:txBody>
      </p:sp>
      <p:sp>
        <p:nvSpPr>
          <p:cNvPr id="45" name="TextBox 44"/>
          <p:cNvSpPr txBox="1"/>
          <p:nvPr/>
        </p:nvSpPr>
        <p:spPr>
          <a:xfrm>
            <a:off x="1563686" y="3204692"/>
            <a:ext cx="19506841" cy="8402300"/>
          </a:xfrm>
          <a:prstGeom prst="rect">
            <a:avLst/>
          </a:prstGeom>
          <a:noFill/>
        </p:spPr>
        <p:txBody>
          <a:bodyPr wrap="square" rtlCol="0">
            <a:spAutoFit/>
          </a:bodyPr>
          <a:lstStyle/>
          <a:p>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Povezovanje</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z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zunanjo</a:t>
            </a:r>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u="sng"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inštalacijo</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Nameščeni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kabel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znotraj</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vašega doma se povezuje z RUNE infrastrukturo,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se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nahaja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pred vašim domom. Za potrebe spajanja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optičnih</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kablov</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se nad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vhodnimi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vrati ali na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drugem</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primernem</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mestu</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zunanje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stene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izvrta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luknja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skozi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katero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se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izvleče</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kabel iz vašega doma. Ob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izvleku</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spojitvi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vašega kabla s kablom RUNE, se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odprtina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zaščiti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da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nikakor</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ne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ogroža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varnosti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zasebnosti vašega doma.</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endPar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u="sng"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Potrebna oprema</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Kaj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sestavlja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priključek</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v vašem domu?</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Za izvedbo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optičnega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priključka našega tehnika se bo v vašem domu postavila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naslednja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oprema:</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0"/>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mrežni terminal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Optical</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Network Terminal) –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mrežna naprava v velikosti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povprečnega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usmerjevalnika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router</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-ja)</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0"/>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vtičnica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 oprema za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zaključitev</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optičnega</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kabla</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0"/>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Potrebni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priklopni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kabli</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lvl="0"/>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Vso</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potrebno terminalsko opremo </a:t>
            </a:r>
            <a:r>
              <a:rPr lang="hr-HR"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zagotovi</a:t>
            </a:r>
            <a:r>
              <a:rPr lang="hr-HR"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RUNE-SI</a:t>
            </a:r>
            <a:endPar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10">
            <a:extLst>
              <a:ext uri="{FF2B5EF4-FFF2-40B4-BE49-F238E27FC236}">
                <a16:creationId xmlns:a16="http://schemas.microsoft.com/office/drawing/2014/main" id="{F5F3A05F-15E3-4062-A1BB-EE0CE905485B}"/>
              </a:ext>
            </a:extLst>
          </p:cNvPr>
          <p:cNvSpPr/>
          <p:nvPr/>
        </p:nvSpPr>
        <p:spPr>
          <a:xfrm>
            <a:off x="21070528"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Tree>
    <p:extLst>
      <p:ext uri="{BB962C8B-B14F-4D97-AF65-F5344CB8AC3E}">
        <p14:creationId xmlns:p14="http://schemas.microsoft.com/office/powerpoint/2010/main" val="2597027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535265" y="-10535264"/>
            <a:ext cx="3316647"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399933" y="1150491"/>
            <a:ext cx="12266028"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Kam se obračati v primeru težav?</a:t>
            </a:r>
            <a:endParaRPr lang="en-US" sz="6000" dirty="0">
              <a:solidFill>
                <a:schemeClr val="bg1"/>
              </a:solidFill>
              <a:latin typeface="Lato Light" charset="0"/>
              <a:ea typeface="Lato Light" charset="0"/>
              <a:cs typeface="Lato Light" charset="0"/>
            </a:endParaRP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1399932" y="3872753"/>
            <a:ext cx="21312149" cy="6124754"/>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Končni uporabniki imajo neposreden stik z predstavniki KS, da jim zagotovijo potrebne informacije oz. jih napotijo na spletno stran </a:t>
            </a:r>
            <a:r>
              <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hlinkClick r:id="rId2"/>
              </a:rPr>
              <a:t>www.ruralnetwork.eu</a:t>
            </a:r>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Predstavniki KS in občina se v primeru težav obrnete na nas:</a:t>
            </a:r>
          </a:p>
          <a:p>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r>
              <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hlinkClick r:id="rId3"/>
              </a:rPr>
              <a:t>dominik.salamon@ruralnetwork.eu</a:t>
            </a:r>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r>
              <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hlinkClick r:id="rId4"/>
              </a:rPr>
              <a:t>marko.salamon@ruralnetwork.eu</a:t>
            </a:r>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pPr marL="1485946" lvl="1" indent="-571500">
              <a:buFont typeface="Arial" panose="020B0604020202020204" pitchFamily="34" charset="0"/>
              <a:buChar char="•"/>
            </a:pPr>
            <a:endParaRPr lang="sl-SI"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endParaRPr lang="sl-SI" sz="3200" dirty="0">
              <a:solidFill>
                <a:srgbClr val="7A7989"/>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814263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2059519" y="5260368"/>
            <a:ext cx="8473894" cy="1684948"/>
          </a:xfrm>
          <a:prstGeom prst="rect">
            <a:avLst/>
          </a:prstGeom>
          <a:noFill/>
        </p:spPr>
        <p:txBody>
          <a:bodyPr wrap="square" rtlCol="0">
            <a:spAutoFit/>
          </a:bodyPr>
          <a:lstStyle/>
          <a:p>
            <a:pPr>
              <a:lnSpc>
                <a:spcPct val="150000"/>
              </a:lnSpc>
            </a:pPr>
            <a:r>
              <a:rPr lang="sl-SI" sz="2399" dirty="0">
                <a:solidFill>
                  <a:schemeClr val="tx2">
                    <a:lumMod val="50000"/>
                  </a:schemeClr>
                </a:solidFill>
                <a:latin typeface="Lato Light" charset="0"/>
                <a:ea typeface="Lato Light" charset="0"/>
                <a:cs typeface="Lato Light" charset="0"/>
              </a:rPr>
              <a:t>Zagotoviti, da bodo imela podeželska (komercialno nezanimiva) območja v Sloveniji podobne / enake ekonomske in družbene razvojne možnosti kot urbana središča. </a:t>
            </a:r>
            <a:endParaRPr lang="en-US" sz="2399" dirty="0">
              <a:solidFill>
                <a:schemeClr val="tx2">
                  <a:lumMod val="50000"/>
                </a:schemeClr>
              </a:solidFill>
              <a:latin typeface="Lato Light" charset="0"/>
              <a:ea typeface="Lato Light" charset="0"/>
              <a:cs typeface="Lato Light" charset="0"/>
            </a:endParaRPr>
          </a:p>
        </p:txBody>
      </p:sp>
      <p:sp>
        <p:nvSpPr>
          <p:cNvPr id="56" name="TextBox 55"/>
          <p:cNvSpPr txBox="1"/>
          <p:nvPr/>
        </p:nvSpPr>
        <p:spPr>
          <a:xfrm>
            <a:off x="2059519" y="4255092"/>
            <a:ext cx="3059684" cy="1062727"/>
          </a:xfrm>
          <a:prstGeom prst="rect">
            <a:avLst/>
          </a:prstGeom>
          <a:noFill/>
        </p:spPr>
        <p:txBody>
          <a:bodyPr wrap="none" rtlCol="0">
            <a:spAutoFit/>
          </a:bodyPr>
          <a:lstStyle/>
          <a:p>
            <a:pPr>
              <a:lnSpc>
                <a:spcPct val="150000"/>
              </a:lnSpc>
            </a:pPr>
            <a:r>
              <a:rPr lang="sl-SI" sz="4800" dirty="0">
                <a:solidFill>
                  <a:srgbClr val="ED1B24"/>
                </a:solidFill>
                <a:latin typeface="Lato Light" charset="0"/>
                <a:ea typeface="Lato Light" charset="0"/>
                <a:cs typeface="Lato Light" charset="0"/>
              </a:rPr>
              <a:t>Poslanstvo</a:t>
            </a:r>
            <a:endParaRPr lang="en-US" sz="4800" dirty="0">
              <a:solidFill>
                <a:srgbClr val="ED1B24"/>
              </a:solidFill>
              <a:latin typeface="Lato Light" charset="0"/>
              <a:ea typeface="Lato Light" charset="0"/>
              <a:cs typeface="Lato Light" charset="0"/>
            </a:endParaRPr>
          </a:p>
        </p:txBody>
      </p:sp>
      <p:sp>
        <p:nvSpPr>
          <p:cNvPr id="57" name="TextBox 56"/>
          <p:cNvSpPr txBox="1"/>
          <p:nvPr/>
        </p:nvSpPr>
        <p:spPr>
          <a:xfrm>
            <a:off x="12645163" y="5274688"/>
            <a:ext cx="6722498" cy="1127040"/>
          </a:xfrm>
          <a:prstGeom prst="rect">
            <a:avLst/>
          </a:prstGeom>
          <a:noFill/>
        </p:spPr>
        <p:txBody>
          <a:bodyPr wrap="square" rtlCol="0">
            <a:spAutoFit/>
          </a:bodyPr>
          <a:lstStyle/>
          <a:p>
            <a:pPr>
              <a:lnSpc>
                <a:spcPct val="150000"/>
              </a:lnSpc>
            </a:pPr>
            <a:r>
              <a:rPr lang="sl-SI" sz="2399" dirty="0">
                <a:solidFill>
                  <a:schemeClr val="tx2">
                    <a:lumMod val="50000"/>
                  </a:schemeClr>
                </a:solidFill>
                <a:latin typeface="Lato Light" charset="0"/>
                <a:ea typeface="Lato Light" charset="0"/>
                <a:cs typeface="Lato Light" charset="0"/>
              </a:rPr>
              <a:t>Zagotoviti hitri internet vsem uporabnikom na ruralnih področjih v Sloveniji.</a:t>
            </a:r>
            <a:endParaRPr lang="en-US" sz="2399" dirty="0">
              <a:solidFill>
                <a:schemeClr val="tx2">
                  <a:lumMod val="50000"/>
                </a:schemeClr>
              </a:solidFill>
              <a:latin typeface="Lato Light" charset="0"/>
              <a:ea typeface="Lato Light" charset="0"/>
              <a:cs typeface="Lato Light" charset="0"/>
            </a:endParaRPr>
          </a:p>
        </p:txBody>
      </p:sp>
      <p:sp>
        <p:nvSpPr>
          <p:cNvPr id="58" name="TextBox 57"/>
          <p:cNvSpPr txBox="1"/>
          <p:nvPr/>
        </p:nvSpPr>
        <p:spPr>
          <a:xfrm>
            <a:off x="12534354" y="4255092"/>
            <a:ext cx="1010213" cy="1054456"/>
          </a:xfrm>
          <a:prstGeom prst="rect">
            <a:avLst/>
          </a:prstGeom>
          <a:noFill/>
        </p:spPr>
        <p:txBody>
          <a:bodyPr wrap="none" rtlCol="0">
            <a:spAutoFit/>
          </a:bodyPr>
          <a:lstStyle/>
          <a:p>
            <a:pPr>
              <a:lnSpc>
                <a:spcPct val="150000"/>
              </a:lnSpc>
            </a:pPr>
            <a:r>
              <a:rPr lang="sl-SI" sz="4800" dirty="0">
                <a:solidFill>
                  <a:srgbClr val="ED1B24"/>
                </a:solidFill>
                <a:latin typeface="Lato Light" charset="0"/>
                <a:ea typeface="Lato Light" charset="0"/>
                <a:cs typeface="Lato Light" charset="0"/>
              </a:rPr>
              <a:t>Cilj</a:t>
            </a:r>
            <a:endParaRPr lang="en-US" sz="4800" dirty="0">
              <a:solidFill>
                <a:srgbClr val="ED1B24"/>
              </a:solidFill>
              <a:latin typeface="Lato Light" charset="0"/>
              <a:ea typeface="Lato Light" charset="0"/>
              <a:cs typeface="Lato Light" charset="0"/>
            </a:endParaRPr>
          </a:p>
        </p:txBody>
      </p:sp>
      <p:sp>
        <p:nvSpPr>
          <p:cNvPr id="59" name="TextBox 58"/>
          <p:cNvSpPr txBox="1"/>
          <p:nvPr/>
        </p:nvSpPr>
        <p:spPr>
          <a:xfrm>
            <a:off x="2058945" y="8120587"/>
            <a:ext cx="8904867" cy="1127040"/>
          </a:xfrm>
          <a:prstGeom prst="rect">
            <a:avLst/>
          </a:prstGeom>
          <a:noFill/>
        </p:spPr>
        <p:txBody>
          <a:bodyPr wrap="square" rtlCol="0">
            <a:spAutoFit/>
          </a:bodyPr>
          <a:lstStyle/>
          <a:p>
            <a:pPr>
              <a:lnSpc>
                <a:spcPct val="150000"/>
              </a:lnSpc>
            </a:pPr>
            <a:r>
              <a:rPr lang="sl-SI" sz="2399" dirty="0">
                <a:solidFill>
                  <a:schemeClr val="tx2">
                    <a:lumMod val="50000"/>
                  </a:schemeClr>
                </a:solidFill>
                <a:latin typeface="Lato Light" charset="0"/>
                <a:ea typeface="Lato Light" charset="0"/>
                <a:cs typeface="Lato Light" charset="0"/>
              </a:rPr>
              <a:t>RUNE optična infrastruktura bo z nadgradnjami omogočala hitrosti večje od 1Gbps, in je trajnostno vzdržna tehnologija.</a:t>
            </a:r>
            <a:endParaRPr lang="en-US" sz="2399" dirty="0">
              <a:solidFill>
                <a:schemeClr val="tx2">
                  <a:lumMod val="50000"/>
                </a:schemeClr>
              </a:solidFill>
              <a:latin typeface="Lato Light" charset="0"/>
              <a:ea typeface="Lato Light" charset="0"/>
              <a:cs typeface="Lato Light" charset="0"/>
            </a:endParaRPr>
          </a:p>
        </p:txBody>
      </p:sp>
      <p:sp>
        <p:nvSpPr>
          <p:cNvPr id="60" name="TextBox 59"/>
          <p:cNvSpPr txBox="1"/>
          <p:nvPr/>
        </p:nvSpPr>
        <p:spPr>
          <a:xfrm>
            <a:off x="2049529" y="7176138"/>
            <a:ext cx="3966150" cy="1054456"/>
          </a:xfrm>
          <a:prstGeom prst="rect">
            <a:avLst/>
          </a:prstGeom>
          <a:noFill/>
        </p:spPr>
        <p:txBody>
          <a:bodyPr wrap="none" rtlCol="0">
            <a:spAutoFit/>
          </a:bodyPr>
          <a:lstStyle/>
          <a:p>
            <a:pPr>
              <a:lnSpc>
                <a:spcPct val="150000"/>
              </a:lnSpc>
            </a:pPr>
            <a:r>
              <a:rPr lang="sl-SI" sz="4800" dirty="0">
                <a:solidFill>
                  <a:srgbClr val="ED1B24"/>
                </a:solidFill>
                <a:latin typeface="Lato Light" charset="0"/>
                <a:ea typeface="Lato Light" charset="0"/>
                <a:cs typeface="Lato Light" charset="0"/>
              </a:rPr>
              <a:t>Visoke hitrosti</a:t>
            </a:r>
            <a:endParaRPr lang="en-US" sz="4800" dirty="0">
              <a:solidFill>
                <a:srgbClr val="ED1B24"/>
              </a:solidFill>
              <a:latin typeface="Lato Light" charset="0"/>
              <a:ea typeface="Lato Light" charset="0"/>
              <a:cs typeface="Lato Light" charset="0"/>
            </a:endParaRPr>
          </a:p>
        </p:txBody>
      </p:sp>
      <p:sp>
        <p:nvSpPr>
          <p:cNvPr id="61" name="TextBox 60"/>
          <p:cNvSpPr txBox="1"/>
          <p:nvPr/>
        </p:nvSpPr>
        <p:spPr>
          <a:xfrm>
            <a:off x="12645163" y="8230594"/>
            <a:ext cx="7546737" cy="3347519"/>
          </a:xfrm>
          <a:prstGeom prst="rect">
            <a:avLst/>
          </a:prstGeom>
          <a:noFill/>
        </p:spPr>
        <p:txBody>
          <a:bodyPr wrap="square" rtlCol="0">
            <a:spAutoFit/>
          </a:bodyPr>
          <a:lstStyle/>
          <a:p>
            <a:pPr>
              <a:lnSpc>
                <a:spcPct val="150000"/>
              </a:lnSpc>
            </a:pPr>
            <a:r>
              <a:rPr lang="sl-SI" sz="24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Storitve v omrežju ponuja več različnih ponudnikov. Končni uporabnik ima možnost proste izbire ponudnika storitev, ki je glede na ceno in kakovost storitev zanj najugodnejši, saj upravitelj omrežja vsem operaterjem storitev zagotavlja enakopravni dostop in najem omrežja pod enakimi pogoji.</a:t>
            </a:r>
            <a:endParaRPr lang="en-US" sz="24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2" name="TextBox 61"/>
          <p:cNvSpPr txBox="1"/>
          <p:nvPr/>
        </p:nvSpPr>
        <p:spPr>
          <a:xfrm>
            <a:off x="12581716" y="7128193"/>
            <a:ext cx="4397358" cy="1054456"/>
          </a:xfrm>
          <a:prstGeom prst="rect">
            <a:avLst/>
          </a:prstGeom>
          <a:noFill/>
        </p:spPr>
        <p:txBody>
          <a:bodyPr wrap="none" rtlCol="0">
            <a:spAutoFit/>
          </a:bodyPr>
          <a:lstStyle/>
          <a:p>
            <a:pPr>
              <a:lnSpc>
                <a:spcPct val="150000"/>
              </a:lnSpc>
            </a:pPr>
            <a:r>
              <a:rPr lang="sl-SI" sz="4800" dirty="0">
                <a:solidFill>
                  <a:srgbClr val="ED1B24"/>
                </a:solidFill>
                <a:latin typeface="Lato Light" charset="0"/>
                <a:ea typeface="Lato Light" charset="0"/>
                <a:cs typeface="Lato Light" charset="0"/>
              </a:rPr>
              <a:t>Odprto omrežje</a:t>
            </a:r>
            <a:endParaRPr lang="en-US" sz="4800" dirty="0">
              <a:solidFill>
                <a:srgbClr val="ED1B24"/>
              </a:solidFill>
              <a:latin typeface="Lato Light" charset="0"/>
              <a:ea typeface="Lato Light" charset="0"/>
              <a:cs typeface="Lato Light" charset="0"/>
            </a:endParaRPr>
          </a:p>
        </p:txBody>
      </p:sp>
      <p:sp>
        <p:nvSpPr>
          <p:cNvPr id="67" name="TextBox 66"/>
          <p:cNvSpPr txBox="1"/>
          <p:nvPr/>
        </p:nvSpPr>
        <p:spPr>
          <a:xfrm>
            <a:off x="2122286" y="10719304"/>
            <a:ext cx="8660509" cy="1684948"/>
          </a:xfrm>
          <a:prstGeom prst="rect">
            <a:avLst/>
          </a:prstGeom>
          <a:noFill/>
        </p:spPr>
        <p:txBody>
          <a:bodyPr wrap="square" rtlCol="0">
            <a:spAutoFit/>
          </a:bodyPr>
          <a:lstStyle/>
          <a:p>
            <a:pPr>
              <a:lnSpc>
                <a:spcPct val="150000"/>
              </a:lnSpc>
            </a:pPr>
            <a:r>
              <a:rPr lang="en-US" sz="2399" dirty="0" err="1">
                <a:solidFill>
                  <a:schemeClr val="tx2">
                    <a:lumMod val="50000"/>
                  </a:schemeClr>
                </a:solidFill>
                <a:latin typeface="Lato Light" charset="0"/>
                <a:ea typeface="Lato Light" charset="0"/>
                <a:cs typeface="Lato Light" charset="0"/>
              </a:rPr>
              <a:t>Za</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pospešitev</a:t>
            </a:r>
            <a:r>
              <a:rPr lang="en-US" sz="2399" dirty="0">
                <a:solidFill>
                  <a:schemeClr val="tx2">
                    <a:lumMod val="50000"/>
                  </a:schemeClr>
                </a:solidFill>
                <a:latin typeface="Lato Light" charset="0"/>
                <a:ea typeface="Lato Light" charset="0"/>
                <a:cs typeface="Lato Light" charset="0"/>
              </a:rPr>
              <a:t> in </a:t>
            </a:r>
            <a:r>
              <a:rPr lang="en-US" sz="2399" dirty="0" err="1">
                <a:solidFill>
                  <a:schemeClr val="tx2">
                    <a:lumMod val="50000"/>
                  </a:schemeClr>
                </a:solidFill>
                <a:latin typeface="Lato Light" charset="0"/>
                <a:ea typeface="Lato Light" charset="0"/>
                <a:cs typeface="Lato Light" charset="0"/>
              </a:rPr>
              <a:t>poenostavitev</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gradnje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bo</a:t>
            </a:r>
            <a:r>
              <a:rPr lang="en-US" sz="2399" dirty="0">
                <a:solidFill>
                  <a:schemeClr val="tx2">
                    <a:lumMod val="50000"/>
                  </a:schemeClr>
                </a:solidFill>
                <a:latin typeface="Lato Light" charset="0"/>
                <a:ea typeface="Lato Light" charset="0"/>
                <a:cs typeface="Lato Light" charset="0"/>
              </a:rPr>
              <a:t> RUNE-SI </a:t>
            </a:r>
            <a:r>
              <a:rPr lang="en-US" sz="2399" dirty="0" err="1">
                <a:solidFill>
                  <a:schemeClr val="tx2">
                    <a:lumMod val="50000"/>
                  </a:schemeClr>
                </a:solidFill>
                <a:latin typeface="Lato Light" charset="0"/>
                <a:ea typeface="Lato Light" charset="0"/>
                <a:cs typeface="Lato Light" charset="0"/>
              </a:rPr>
              <a:t>d.o.o</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pri</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gradnji</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uporabil</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vso</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razpoložljivo</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obstoječo</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infrastrukturo</a:t>
            </a:r>
            <a:r>
              <a:rPr lang="sl-SI" sz="2399" dirty="0">
                <a:solidFill>
                  <a:schemeClr val="tx2">
                    <a:lumMod val="50000"/>
                  </a:schemeClr>
                </a:solidFill>
                <a:latin typeface="Lato Light" charset="0"/>
                <a:ea typeface="Lato Light" charset="0"/>
                <a:cs typeface="Lato Light" charset="0"/>
              </a:rPr>
              <a:t>, in se uskladil z ostalimi gradbenimi projekti v občini.</a:t>
            </a:r>
            <a:endParaRPr lang="en-US" sz="2399" dirty="0">
              <a:solidFill>
                <a:schemeClr val="tx2">
                  <a:lumMod val="50000"/>
                </a:schemeClr>
              </a:solidFill>
              <a:latin typeface="Lato Light" charset="0"/>
              <a:ea typeface="Lato Light" charset="0"/>
              <a:cs typeface="Lato Light" charset="0"/>
            </a:endParaRPr>
          </a:p>
        </p:txBody>
      </p:sp>
      <p:sp>
        <p:nvSpPr>
          <p:cNvPr id="68" name="TextBox 67"/>
          <p:cNvSpPr txBox="1"/>
          <p:nvPr/>
        </p:nvSpPr>
        <p:spPr>
          <a:xfrm>
            <a:off x="2049529" y="9664848"/>
            <a:ext cx="4451860" cy="1054456"/>
          </a:xfrm>
          <a:prstGeom prst="rect">
            <a:avLst/>
          </a:prstGeom>
          <a:noFill/>
        </p:spPr>
        <p:txBody>
          <a:bodyPr wrap="none" rtlCol="0">
            <a:spAutoFit/>
          </a:bodyPr>
          <a:lstStyle/>
          <a:p>
            <a:pPr>
              <a:lnSpc>
                <a:spcPct val="150000"/>
              </a:lnSpc>
            </a:pPr>
            <a:r>
              <a:rPr lang="sl-SI" sz="4800" dirty="0">
                <a:solidFill>
                  <a:srgbClr val="ED1B24"/>
                </a:solidFill>
                <a:latin typeface="Lato Light" charset="0"/>
                <a:ea typeface="Lato Light" charset="0"/>
                <a:cs typeface="Lato Light" charset="0"/>
              </a:rPr>
              <a:t>Sočasna gradnja</a:t>
            </a:r>
            <a:endParaRPr lang="en-US" sz="4800" dirty="0">
              <a:solidFill>
                <a:srgbClr val="ED1B24"/>
              </a:solidFill>
              <a:latin typeface="Lato Light" charset="0"/>
              <a:ea typeface="Lato Light" charset="0"/>
              <a:cs typeface="Lato Light" charset="0"/>
            </a:endParaRPr>
          </a:p>
        </p:txBody>
      </p:sp>
      <p:sp>
        <p:nvSpPr>
          <p:cNvPr id="73" name="Shape 2641"/>
          <p:cNvSpPr/>
          <p:nvPr/>
        </p:nvSpPr>
        <p:spPr>
          <a:xfrm>
            <a:off x="962284" y="4642679"/>
            <a:ext cx="786907" cy="500759"/>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ED1B24"/>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644"/>
          <p:cNvSpPr/>
          <p:nvPr/>
        </p:nvSpPr>
        <p:spPr>
          <a:xfrm>
            <a:off x="975604" y="7490782"/>
            <a:ext cx="572298" cy="78690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rgbClr val="ED1B24"/>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646"/>
          <p:cNvSpPr/>
          <p:nvPr/>
        </p:nvSpPr>
        <p:spPr>
          <a:xfrm>
            <a:off x="11345120" y="4530912"/>
            <a:ext cx="786907" cy="78690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ED1B24"/>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677"/>
          <p:cNvSpPr/>
          <p:nvPr/>
        </p:nvSpPr>
        <p:spPr>
          <a:xfrm>
            <a:off x="11452898" y="7334203"/>
            <a:ext cx="715372" cy="786384"/>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rgbClr val="ED1B24"/>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591"/>
          <p:cNvSpPr>
            <a:spLocks noChangeAspect="1"/>
          </p:cNvSpPr>
          <p:nvPr/>
        </p:nvSpPr>
        <p:spPr>
          <a:xfrm>
            <a:off x="979714" y="9944880"/>
            <a:ext cx="786384" cy="786384"/>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ED1B24"/>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2"/>
              </a:solidFill>
            </a:endParaRPr>
          </a:p>
        </p:txBody>
      </p:sp>
      <p:sp>
        <p:nvSpPr>
          <p:cNvPr id="24" name="TextBox 23"/>
          <p:cNvSpPr txBox="1"/>
          <p:nvPr/>
        </p:nvSpPr>
        <p:spPr>
          <a:xfrm>
            <a:off x="894497" y="1303284"/>
            <a:ext cx="10447091"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RUNE – </a:t>
            </a:r>
            <a:r>
              <a:rPr lang="sl-SI" sz="6000" dirty="0" err="1">
                <a:solidFill>
                  <a:schemeClr val="tx2">
                    <a:lumMod val="50000"/>
                  </a:schemeClr>
                </a:solidFill>
                <a:latin typeface="Lato Light" charset="0"/>
                <a:ea typeface="Lato Light" charset="0"/>
                <a:cs typeface="Lato Light" charset="0"/>
              </a:rPr>
              <a:t>Rural</a:t>
            </a:r>
            <a:r>
              <a:rPr lang="sl-SI" sz="6000" dirty="0">
                <a:solidFill>
                  <a:schemeClr val="tx2">
                    <a:lumMod val="50000"/>
                  </a:schemeClr>
                </a:solidFill>
                <a:latin typeface="Lato Light" charset="0"/>
                <a:ea typeface="Lato Light" charset="0"/>
                <a:cs typeface="Lato Light" charset="0"/>
              </a:rPr>
              <a:t> </a:t>
            </a:r>
            <a:r>
              <a:rPr lang="sl-SI" sz="6000" dirty="0" err="1">
                <a:solidFill>
                  <a:schemeClr val="tx2">
                    <a:lumMod val="50000"/>
                  </a:schemeClr>
                </a:solidFill>
                <a:latin typeface="Lato Light" charset="0"/>
                <a:ea typeface="Lato Light" charset="0"/>
                <a:cs typeface="Lato Light" charset="0"/>
              </a:rPr>
              <a:t>Network</a:t>
            </a:r>
            <a:r>
              <a:rPr lang="sl-SI" sz="6000" dirty="0">
                <a:solidFill>
                  <a:schemeClr val="tx2">
                    <a:lumMod val="50000"/>
                  </a:schemeClr>
                </a:solidFill>
                <a:latin typeface="Lato Light" charset="0"/>
                <a:ea typeface="Lato Light" charset="0"/>
                <a:cs typeface="Lato Light" charset="0"/>
              </a:rPr>
              <a:t> projekt</a:t>
            </a:r>
            <a:endParaRPr lang="en-US" sz="6000" dirty="0">
              <a:solidFill>
                <a:schemeClr val="tx2">
                  <a:lumMod val="50000"/>
                </a:schemeClr>
              </a:solidFill>
              <a:latin typeface="Lato Light" charset="0"/>
              <a:ea typeface="Lato Light" charset="0"/>
              <a:cs typeface="Lato Light" charset="0"/>
            </a:endParaRPr>
          </a:p>
        </p:txBody>
      </p:sp>
      <p:sp>
        <p:nvSpPr>
          <p:cNvPr id="26" name="TextBox 25"/>
          <p:cNvSpPr txBox="1"/>
          <p:nvPr/>
        </p:nvSpPr>
        <p:spPr>
          <a:xfrm>
            <a:off x="894497" y="2746002"/>
            <a:ext cx="19297403" cy="1127040"/>
          </a:xfrm>
          <a:prstGeom prst="rect">
            <a:avLst/>
          </a:prstGeom>
          <a:noFill/>
        </p:spPr>
        <p:txBody>
          <a:bodyPr wrap="square" rtlCol="0">
            <a:spAutoFit/>
          </a:bodyPr>
          <a:lstStyle/>
          <a:p>
            <a:pPr>
              <a:lnSpc>
                <a:spcPct val="150000"/>
              </a:lnSpc>
            </a:pPr>
            <a:r>
              <a:rPr lang="en-US" sz="2399" dirty="0">
                <a:solidFill>
                  <a:schemeClr val="tx2">
                    <a:lumMod val="50000"/>
                  </a:schemeClr>
                </a:solidFill>
                <a:latin typeface="Lato Light" charset="0"/>
                <a:ea typeface="Lato Light" charset="0"/>
                <a:cs typeface="Lato Light" charset="0"/>
              </a:rPr>
              <a:t>Rural Network Project (RUNE), </a:t>
            </a:r>
            <a:r>
              <a:rPr lang="en-US" sz="2399" dirty="0" err="1">
                <a:solidFill>
                  <a:schemeClr val="tx2">
                    <a:lumMod val="50000"/>
                  </a:schemeClr>
                </a:solidFill>
                <a:latin typeface="Lato Light" charset="0"/>
                <a:ea typeface="Lato Light" charset="0"/>
                <a:cs typeface="Lato Light" charset="0"/>
              </a:rPr>
              <a:t>ki</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ga</a:t>
            </a:r>
            <a:r>
              <a:rPr lang="en-US" sz="2399" dirty="0">
                <a:solidFill>
                  <a:schemeClr val="tx2">
                    <a:lumMod val="50000"/>
                  </a:schemeClr>
                </a:solidFill>
                <a:latin typeface="Lato Light" charset="0"/>
                <a:ea typeface="Lato Light" charset="0"/>
                <a:cs typeface="Lato Light" charset="0"/>
              </a:rPr>
              <a:t> v </a:t>
            </a:r>
            <a:r>
              <a:rPr lang="en-US" sz="2399" dirty="0" err="1">
                <a:solidFill>
                  <a:schemeClr val="tx2">
                    <a:lumMod val="50000"/>
                  </a:schemeClr>
                </a:solidFill>
                <a:latin typeface="Lato Light" charset="0"/>
                <a:ea typeface="Lato Light" charset="0"/>
                <a:cs typeface="Lato Light" charset="0"/>
              </a:rPr>
              <a:t>Sloveniji</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izvaja</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podjetje</a:t>
            </a:r>
            <a:r>
              <a:rPr lang="en-US" sz="2399" dirty="0">
                <a:solidFill>
                  <a:schemeClr val="tx2">
                    <a:lumMod val="50000"/>
                  </a:schemeClr>
                </a:solidFill>
                <a:latin typeface="Lato Light" charset="0"/>
                <a:ea typeface="Lato Light" charset="0"/>
                <a:cs typeface="Lato Light" charset="0"/>
              </a:rPr>
              <a:t> RUNE-SI</a:t>
            </a:r>
            <a:r>
              <a:rPr lang="sl-SI" sz="2399" dirty="0">
                <a:solidFill>
                  <a:schemeClr val="tx2">
                    <a:lumMod val="50000"/>
                  </a:schemeClr>
                </a:solidFill>
                <a:latin typeface="Lato Light" charset="0"/>
                <a:ea typeface="Lato Light" charset="0"/>
                <a:cs typeface="Lato Light" charset="0"/>
              </a:rPr>
              <a:t> </a:t>
            </a:r>
            <a:r>
              <a:rPr lang="sl-SI" sz="2399" dirty="0" err="1">
                <a:solidFill>
                  <a:schemeClr val="tx2">
                    <a:lumMod val="50000"/>
                  </a:schemeClr>
                </a:solidFill>
                <a:latin typeface="Lato Light" charset="0"/>
                <a:ea typeface="Lato Light" charset="0"/>
                <a:cs typeface="Lato Light" charset="0"/>
              </a:rPr>
              <a:t>d.o.o</a:t>
            </a:r>
            <a:r>
              <a:rPr lang="sl-SI" sz="2399" dirty="0">
                <a:solidFill>
                  <a:schemeClr val="tx2">
                    <a:lumMod val="50000"/>
                  </a:schemeClr>
                </a:solidFill>
                <a:latin typeface="Lato Light" charset="0"/>
                <a:ea typeface="Lato Light" charset="0"/>
                <a:cs typeface="Lato Light" charset="0"/>
              </a:rPr>
              <a:t>.</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je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načrtovan</a:t>
            </a:r>
            <a:r>
              <a:rPr lang="en-US" sz="2399" dirty="0">
                <a:solidFill>
                  <a:schemeClr val="tx2">
                    <a:lumMod val="50000"/>
                  </a:schemeClr>
                </a:solidFill>
                <a:latin typeface="Lato Light" charset="0"/>
                <a:ea typeface="Lato Light" charset="0"/>
                <a:cs typeface="Lato Light" charset="0"/>
              </a:rPr>
              <a:t> s </a:t>
            </a:r>
            <a:r>
              <a:rPr lang="en-US" sz="2399" dirty="0" err="1">
                <a:solidFill>
                  <a:schemeClr val="tx2">
                    <a:lumMod val="50000"/>
                  </a:schemeClr>
                </a:solidFill>
                <a:latin typeface="Lato Light" charset="0"/>
                <a:ea typeface="Lato Light" charset="0"/>
                <a:cs typeface="Lato Light" charset="0"/>
              </a:rPr>
              <a:t>ciljem</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zagotavljanja</a:t>
            </a:r>
            <a:r>
              <a:rPr lang="en-US" sz="2399" dirty="0">
                <a:solidFill>
                  <a:schemeClr val="tx2">
                    <a:lumMod val="50000"/>
                  </a:schemeClr>
                </a:solidFill>
                <a:latin typeface="Lato Light" charset="0"/>
                <a:ea typeface="Lato Light" charset="0"/>
                <a:cs typeface="Lato Light" charset="0"/>
              </a:rPr>
              <a:t> ultra </a:t>
            </a:r>
            <a:r>
              <a:rPr lang="en-US" sz="2399" dirty="0" err="1">
                <a:solidFill>
                  <a:schemeClr val="tx2">
                    <a:lumMod val="50000"/>
                  </a:schemeClr>
                </a:solidFill>
                <a:latin typeface="Lato Light" charset="0"/>
                <a:ea typeface="Lato Light" charset="0"/>
                <a:cs typeface="Lato Light" charset="0"/>
              </a:rPr>
              <a:t>hitre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širokopasovne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optične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infrastrukture</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vsem</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uporabnikom</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na</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ruralnih</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področjih</a:t>
            </a:r>
            <a:r>
              <a:rPr lang="en-US" sz="2399" dirty="0">
                <a:solidFill>
                  <a:schemeClr val="tx2">
                    <a:lumMod val="50000"/>
                  </a:schemeClr>
                </a:solidFill>
                <a:latin typeface="Lato Light" charset="0"/>
                <a:ea typeface="Lato Light" charset="0"/>
                <a:cs typeface="Lato Light" charset="0"/>
              </a:rPr>
              <a:t> v </a:t>
            </a:r>
            <a:r>
              <a:rPr lang="en-US" sz="2399" dirty="0" err="1">
                <a:solidFill>
                  <a:schemeClr val="tx2">
                    <a:lumMod val="50000"/>
                  </a:schemeClr>
                </a:solidFill>
                <a:latin typeface="Lato Light" charset="0"/>
                <a:ea typeface="Lato Light" charset="0"/>
                <a:cs typeface="Lato Light" charset="0"/>
              </a:rPr>
              <a:t>Sloveniji</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ter</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na</a:t>
            </a:r>
            <a:r>
              <a:rPr lang="en-US" sz="2399" dirty="0">
                <a:solidFill>
                  <a:schemeClr val="tx2">
                    <a:lumMod val="50000"/>
                  </a:schemeClr>
                </a:solidFill>
                <a:latin typeface="Lato Light" charset="0"/>
                <a:ea typeface="Lato Light" charset="0"/>
                <a:cs typeface="Lato Light" charset="0"/>
              </a:rPr>
              <a:t> </a:t>
            </a:r>
            <a:r>
              <a:rPr lang="en-US" sz="2399" dirty="0" err="1">
                <a:solidFill>
                  <a:schemeClr val="tx2">
                    <a:lumMod val="50000"/>
                  </a:schemeClr>
                </a:solidFill>
                <a:latin typeface="Lato Light" charset="0"/>
                <a:ea typeface="Lato Light" charset="0"/>
                <a:cs typeface="Lato Light" charset="0"/>
              </a:rPr>
              <a:t>Hrvaškem</a:t>
            </a:r>
            <a:r>
              <a:rPr lang="en-US" sz="2399" dirty="0">
                <a:solidFill>
                  <a:schemeClr val="tx2">
                    <a:lumMod val="50000"/>
                  </a:schemeClr>
                </a:solidFill>
                <a:latin typeface="Lato Light" charset="0"/>
                <a:ea typeface="Lato Light" charset="0"/>
                <a:cs typeface="Lato Light" charset="0"/>
              </a:rPr>
              <a:t>.</a:t>
            </a:r>
          </a:p>
        </p:txBody>
      </p:sp>
      <p:sp>
        <p:nvSpPr>
          <p:cNvPr id="27" name="Rectangle 10">
            <a:extLst>
              <a:ext uri="{FF2B5EF4-FFF2-40B4-BE49-F238E27FC236}">
                <a16:creationId xmlns:a16="http://schemas.microsoft.com/office/drawing/2014/main" id="{71712B3C-1DA7-45C5-8C18-32220C3EF95B}"/>
              </a:ext>
            </a:extLst>
          </p:cNvPr>
          <p:cNvSpPr/>
          <p:nvPr/>
        </p:nvSpPr>
        <p:spPr>
          <a:xfrm>
            <a:off x="21070527"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charset="0"/>
            </a:endParaRPr>
          </a:p>
        </p:txBody>
      </p:sp>
      <p:sp>
        <p:nvSpPr>
          <p:cNvPr id="2" name="Označba mesta številke diapozitiva 1">
            <a:extLst>
              <a:ext uri="{FF2B5EF4-FFF2-40B4-BE49-F238E27FC236}">
                <a16:creationId xmlns:a16="http://schemas.microsoft.com/office/drawing/2014/main" id="{B5CBB8B9-2716-48EE-AC33-EE0C4AD0C7A8}"/>
              </a:ext>
            </a:extLst>
          </p:cNvPr>
          <p:cNvSpPr>
            <a:spLocks noGrp="1"/>
          </p:cNvSpPr>
          <p:nvPr>
            <p:ph type="sldNum" sz="quarter" idx="12"/>
          </p:nvPr>
        </p:nvSpPr>
        <p:spPr/>
        <p:txBody>
          <a:bodyPr/>
          <a:lstStyle/>
          <a:p>
            <a:fld id="{3CBBC910-17A8-5042-A077-D5AF11B6BDF4}" type="slidenum">
              <a:rPr lang="en-US" smtClean="0"/>
              <a:t>2</a:t>
            </a:fld>
            <a:endParaRPr lang="en-US"/>
          </a:p>
        </p:txBody>
      </p:sp>
    </p:spTree>
    <p:extLst>
      <p:ext uri="{BB962C8B-B14F-4D97-AF65-F5344CB8AC3E}">
        <p14:creationId xmlns:p14="http://schemas.microsoft.com/office/powerpoint/2010/main" val="181240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243687" y="10172026"/>
            <a:ext cx="2321533" cy="369332"/>
          </a:xfrm>
          <a:prstGeom prst="rect">
            <a:avLst/>
          </a:prstGeom>
          <a:noFill/>
        </p:spPr>
        <p:txBody>
          <a:bodyPr wrap="none" rtlCol="0">
            <a:spAutoFit/>
          </a:bodyPr>
          <a:lstStyle/>
          <a:p>
            <a:pPr algn="ctr"/>
            <a:r>
              <a:rPr lang="sl-SI" sz="1800" b="1" spc="300" dirty="0" err="1">
                <a:solidFill>
                  <a:srgbClr val="ED1B24"/>
                </a:solidFill>
                <a:latin typeface="Lato Black" charset="0"/>
                <a:ea typeface="Lato Black" charset="0"/>
                <a:cs typeface="Lato Black" charset="0"/>
              </a:rPr>
              <a:t>RuNe</a:t>
            </a:r>
            <a:r>
              <a:rPr lang="sl-SI" sz="1800" b="1" spc="300" dirty="0">
                <a:solidFill>
                  <a:srgbClr val="ED1B24"/>
                </a:solidFill>
                <a:latin typeface="Lato Black" charset="0"/>
                <a:ea typeface="Lato Black" charset="0"/>
                <a:cs typeface="Lato Black" charset="0"/>
              </a:rPr>
              <a:t>, direktor</a:t>
            </a:r>
            <a:endParaRPr lang="en-US" sz="1800" b="1" spc="300" dirty="0">
              <a:solidFill>
                <a:srgbClr val="ED1B24"/>
              </a:solidFill>
              <a:latin typeface="Lato Black" charset="0"/>
              <a:ea typeface="Lato Black" charset="0"/>
              <a:cs typeface="Lato Black" charset="0"/>
            </a:endParaRPr>
          </a:p>
        </p:txBody>
      </p:sp>
      <p:sp>
        <p:nvSpPr>
          <p:cNvPr id="90" name="TextBox 89"/>
          <p:cNvSpPr txBox="1"/>
          <p:nvPr/>
        </p:nvSpPr>
        <p:spPr>
          <a:xfrm>
            <a:off x="1996560" y="9458542"/>
            <a:ext cx="2885726" cy="707886"/>
          </a:xfrm>
          <a:prstGeom prst="rect">
            <a:avLst/>
          </a:prstGeom>
          <a:noFill/>
        </p:spPr>
        <p:txBody>
          <a:bodyPr wrap="none" rtlCol="0">
            <a:spAutoFit/>
          </a:bodyPr>
          <a:lstStyle/>
          <a:p>
            <a:pPr algn="ctr"/>
            <a:r>
              <a:rPr lang="sl-SI" sz="4000" dirty="0">
                <a:solidFill>
                  <a:schemeClr val="tx2">
                    <a:lumMod val="50000"/>
                  </a:schemeClr>
                </a:solidFill>
                <a:latin typeface="Lato Light" charset="0"/>
                <a:ea typeface="Lato Light" charset="0"/>
                <a:cs typeface="Lato Light" charset="0"/>
              </a:rPr>
              <a:t>Goran Živec</a:t>
            </a:r>
            <a:endParaRPr lang="en-US" sz="4000" dirty="0">
              <a:solidFill>
                <a:schemeClr val="tx2">
                  <a:lumMod val="50000"/>
                </a:schemeClr>
              </a:solidFill>
              <a:latin typeface="Lato Light" charset="0"/>
              <a:ea typeface="Lato Light" charset="0"/>
              <a:cs typeface="Lato Light" charset="0"/>
            </a:endParaRPr>
          </a:p>
        </p:txBody>
      </p:sp>
      <p:sp>
        <p:nvSpPr>
          <p:cNvPr id="95" name="TextBox 94"/>
          <p:cNvSpPr txBox="1"/>
          <p:nvPr/>
        </p:nvSpPr>
        <p:spPr>
          <a:xfrm>
            <a:off x="6467475" y="10172026"/>
            <a:ext cx="2724592" cy="369332"/>
          </a:xfrm>
          <a:prstGeom prst="rect">
            <a:avLst/>
          </a:prstGeom>
          <a:noFill/>
        </p:spPr>
        <p:txBody>
          <a:bodyPr wrap="none" rtlCol="0">
            <a:spAutoFit/>
          </a:bodyPr>
          <a:lstStyle/>
          <a:p>
            <a:pPr algn="ctr"/>
            <a:r>
              <a:rPr lang="sl-SI" sz="1800" b="1" spc="300" dirty="0" err="1">
                <a:solidFill>
                  <a:srgbClr val="ED1B24"/>
                </a:solidFill>
                <a:latin typeface="Lato Black" charset="0"/>
                <a:ea typeface="Lato Black" charset="0"/>
                <a:cs typeface="Lato Black" charset="0"/>
              </a:rPr>
              <a:t>Eurocon</a:t>
            </a:r>
            <a:r>
              <a:rPr lang="sl-SI" sz="1800" b="1" spc="300" dirty="0">
                <a:solidFill>
                  <a:srgbClr val="ED1B24"/>
                </a:solidFill>
                <a:latin typeface="Lato Black" charset="0"/>
                <a:ea typeface="Lato Black" charset="0"/>
                <a:cs typeface="Lato Black" charset="0"/>
              </a:rPr>
              <a:t>, direktor</a:t>
            </a:r>
            <a:endParaRPr lang="en-US" sz="1800" b="1" spc="300" dirty="0">
              <a:solidFill>
                <a:srgbClr val="ED1B24"/>
              </a:solidFill>
              <a:latin typeface="Lato Black" charset="0"/>
              <a:ea typeface="Lato Black" charset="0"/>
              <a:cs typeface="Lato Black" charset="0"/>
            </a:endParaRPr>
          </a:p>
        </p:txBody>
      </p:sp>
      <p:sp>
        <p:nvSpPr>
          <p:cNvPr id="97" name="TextBox 96"/>
          <p:cNvSpPr txBox="1"/>
          <p:nvPr/>
        </p:nvSpPr>
        <p:spPr>
          <a:xfrm>
            <a:off x="6013112" y="9458542"/>
            <a:ext cx="3703258" cy="707886"/>
          </a:xfrm>
          <a:prstGeom prst="rect">
            <a:avLst/>
          </a:prstGeom>
          <a:noFill/>
        </p:spPr>
        <p:txBody>
          <a:bodyPr wrap="none" rtlCol="0">
            <a:spAutoFit/>
          </a:bodyPr>
          <a:lstStyle/>
          <a:p>
            <a:pPr algn="ctr"/>
            <a:r>
              <a:rPr lang="sl-SI" sz="4000" dirty="0">
                <a:solidFill>
                  <a:schemeClr val="tx2">
                    <a:lumMod val="50000"/>
                  </a:schemeClr>
                </a:solidFill>
                <a:latin typeface="Lato Light" charset="0"/>
                <a:ea typeface="Lato Light" charset="0"/>
                <a:cs typeface="Lato Light" charset="0"/>
              </a:rPr>
              <a:t>Stanko Šalamon</a:t>
            </a:r>
            <a:endParaRPr lang="en-US" sz="4000" dirty="0">
              <a:solidFill>
                <a:schemeClr val="tx2">
                  <a:lumMod val="50000"/>
                </a:schemeClr>
              </a:solidFill>
              <a:latin typeface="Lato Light" charset="0"/>
              <a:ea typeface="Lato Light" charset="0"/>
              <a:cs typeface="Lato Light" charset="0"/>
            </a:endParaRPr>
          </a:p>
        </p:txBody>
      </p:sp>
      <p:sp>
        <p:nvSpPr>
          <p:cNvPr id="99" name="TextBox 98"/>
          <p:cNvSpPr txBox="1"/>
          <p:nvPr/>
        </p:nvSpPr>
        <p:spPr>
          <a:xfrm>
            <a:off x="10140251" y="10172026"/>
            <a:ext cx="4229684" cy="369332"/>
          </a:xfrm>
          <a:prstGeom prst="rect">
            <a:avLst/>
          </a:prstGeom>
          <a:noFill/>
        </p:spPr>
        <p:txBody>
          <a:bodyPr wrap="none" rtlCol="0">
            <a:spAutoFit/>
          </a:bodyPr>
          <a:lstStyle/>
          <a:p>
            <a:pPr algn="ctr"/>
            <a:r>
              <a:rPr lang="sl-SI" sz="1800" b="1" spc="300" dirty="0" err="1">
                <a:solidFill>
                  <a:srgbClr val="ED1B24"/>
                </a:solidFill>
                <a:latin typeface="Lato Black" charset="0"/>
                <a:ea typeface="Lato Black" charset="0"/>
                <a:cs typeface="Lato Black" charset="0"/>
              </a:rPr>
              <a:t>Eurocon</a:t>
            </a:r>
            <a:r>
              <a:rPr lang="sl-SI" sz="1800" b="1" spc="300" dirty="0">
                <a:solidFill>
                  <a:srgbClr val="ED1B24"/>
                </a:solidFill>
                <a:latin typeface="Lato Black" charset="0"/>
                <a:ea typeface="Lato Black" charset="0"/>
                <a:cs typeface="Lato Black" charset="0"/>
              </a:rPr>
              <a:t>, komunikacija z LS</a:t>
            </a:r>
            <a:endParaRPr lang="en-US" sz="1800" b="1" spc="300" dirty="0">
              <a:solidFill>
                <a:srgbClr val="ED1B24"/>
              </a:solidFill>
              <a:latin typeface="Lato Black" charset="0"/>
              <a:ea typeface="Lato Black" charset="0"/>
              <a:cs typeface="Lato Black" charset="0"/>
            </a:endParaRPr>
          </a:p>
        </p:txBody>
      </p:sp>
      <p:sp>
        <p:nvSpPr>
          <p:cNvPr id="101" name="TextBox 100"/>
          <p:cNvSpPr txBox="1"/>
          <p:nvPr/>
        </p:nvSpPr>
        <p:spPr>
          <a:xfrm>
            <a:off x="10272514" y="9458542"/>
            <a:ext cx="4035080" cy="707886"/>
          </a:xfrm>
          <a:prstGeom prst="rect">
            <a:avLst/>
          </a:prstGeom>
          <a:noFill/>
        </p:spPr>
        <p:txBody>
          <a:bodyPr wrap="none" rtlCol="0">
            <a:spAutoFit/>
          </a:bodyPr>
          <a:lstStyle/>
          <a:p>
            <a:pPr algn="ctr"/>
            <a:r>
              <a:rPr lang="sl-SI" sz="4000" dirty="0">
                <a:solidFill>
                  <a:schemeClr val="tx2">
                    <a:lumMod val="50000"/>
                  </a:schemeClr>
                </a:solidFill>
                <a:latin typeface="Lato Light" charset="0"/>
                <a:ea typeface="Lato Light" charset="0"/>
                <a:cs typeface="Lato Light" charset="0"/>
              </a:rPr>
              <a:t>Dominik Šalamon</a:t>
            </a:r>
            <a:endParaRPr lang="en-US" sz="4000" dirty="0">
              <a:solidFill>
                <a:schemeClr val="tx2">
                  <a:lumMod val="50000"/>
                </a:schemeClr>
              </a:solidFill>
              <a:latin typeface="Lato Light" charset="0"/>
              <a:ea typeface="Lato Light" charset="0"/>
              <a:cs typeface="Lato Light" charset="0"/>
            </a:endParaRPr>
          </a:p>
        </p:txBody>
      </p:sp>
      <p:sp>
        <p:nvSpPr>
          <p:cNvPr id="34" name="TextBox 33"/>
          <p:cNvSpPr txBox="1"/>
          <p:nvPr/>
        </p:nvSpPr>
        <p:spPr>
          <a:xfrm>
            <a:off x="1563688" y="1264885"/>
            <a:ext cx="4179349"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RUNE ekipa</a:t>
            </a:r>
            <a:endParaRPr lang="en-US" sz="6000" dirty="0">
              <a:solidFill>
                <a:schemeClr val="tx2">
                  <a:lumMod val="50000"/>
                </a:schemeClr>
              </a:solidFill>
              <a:latin typeface="Lato Light" charset="0"/>
              <a:ea typeface="Lato Light" charset="0"/>
              <a:cs typeface="Lato Light" charset="0"/>
            </a:endParaRPr>
          </a:p>
        </p:txBody>
      </p:sp>
      <p:sp>
        <p:nvSpPr>
          <p:cNvPr id="57" name="TextBox 56"/>
          <p:cNvSpPr txBox="1"/>
          <p:nvPr/>
        </p:nvSpPr>
        <p:spPr>
          <a:xfrm>
            <a:off x="14640520" y="10172026"/>
            <a:ext cx="4079771" cy="369332"/>
          </a:xfrm>
          <a:prstGeom prst="rect">
            <a:avLst/>
          </a:prstGeom>
          <a:noFill/>
        </p:spPr>
        <p:txBody>
          <a:bodyPr wrap="none" rtlCol="0">
            <a:spAutoFit/>
          </a:bodyPr>
          <a:lstStyle/>
          <a:p>
            <a:pPr algn="ctr"/>
            <a:r>
              <a:rPr lang="sl-SI" sz="1800" b="1" spc="300" dirty="0" err="1">
                <a:solidFill>
                  <a:srgbClr val="ED1B24"/>
                </a:solidFill>
                <a:latin typeface="Lato Black" charset="0"/>
                <a:ea typeface="Lato Black" charset="0"/>
                <a:cs typeface="Lato Black" charset="0"/>
              </a:rPr>
              <a:t>Eurocon</a:t>
            </a:r>
            <a:r>
              <a:rPr lang="sl-SI" sz="1800" b="1" spc="300" dirty="0">
                <a:solidFill>
                  <a:srgbClr val="ED1B24"/>
                </a:solidFill>
                <a:latin typeface="Lato Black" charset="0"/>
                <a:ea typeface="Lato Black" charset="0"/>
                <a:cs typeface="Lato Black" charset="0"/>
              </a:rPr>
              <a:t>, tehnična podpora</a:t>
            </a:r>
            <a:endParaRPr lang="en-US" sz="1800" b="1" spc="300" dirty="0">
              <a:solidFill>
                <a:srgbClr val="ED1B24"/>
              </a:solidFill>
              <a:latin typeface="Lato Black" charset="0"/>
              <a:ea typeface="Lato Black" charset="0"/>
              <a:cs typeface="Lato Black" charset="0"/>
            </a:endParaRPr>
          </a:p>
        </p:txBody>
      </p:sp>
      <p:sp>
        <p:nvSpPr>
          <p:cNvPr id="59" name="TextBox 58"/>
          <p:cNvSpPr txBox="1"/>
          <p:nvPr/>
        </p:nvSpPr>
        <p:spPr>
          <a:xfrm>
            <a:off x="14906224" y="9458542"/>
            <a:ext cx="3618298" cy="707886"/>
          </a:xfrm>
          <a:prstGeom prst="rect">
            <a:avLst/>
          </a:prstGeom>
          <a:noFill/>
        </p:spPr>
        <p:txBody>
          <a:bodyPr wrap="none" rtlCol="0">
            <a:spAutoFit/>
          </a:bodyPr>
          <a:lstStyle/>
          <a:p>
            <a:pPr algn="ctr"/>
            <a:r>
              <a:rPr lang="sl-SI" sz="4000" dirty="0">
                <a:solidFill>
                  <a:schemeClr val="tx2">
                    <a:lumMod val="50000"/>
                  </a:schemeClr>
                </a:solidFill>
                <a:latin typeface="Lato Light" charset="0"/>
                <a:ea typeface="Lato Light" charset="0"/>
                <a:cs typeface="Lato Light" charset="0"/>
              </a:rPr>
              <a:t>Marko Šalamon</a:t>
            </a:r>
            <a:endParaRPr lang="en-US" sz="4000" dirty="0">
              <a:solidFill>
                <a:schemeClr val="tx2">
                  <a:lumMod val="50000"/>
                </a:schemeClr>
              </a:solidFill>
              <a:latin typeface="Lato Light" charset="0"/>
              <a:ea typeface="Lato Light" charset="0"/>
              <a:cs typeface="Lato Light" charset="0"/>
            </a:endParaRPr>
          </a:p>
        </p:txBody>
      </p:sp>
      <p:sp>
        <p:nvSpPr>
          <p:cNvPr id="61" name="TextBox 60"/>
          <p:cNvSpPr txBox="1"/>
          <p:nvPr/>
        </p:nvSpPr>
        <p:spPr>
          <a:xfrm>
            <a:off x="19668090" y="10172026"/>
            <a:ext cx="2875274" cy="369332"/>
          </a:xfrm>
          <a:prstGeom prst="rect">
            <a:avLst/>
          </a:prstGeom>
          <a:noFill/>
        </p:spPr>
        <p:txBody>
          <a:bodyPr wrap="none" rtlCol="0">
            <a:spAutoFit/>
          </a:bodyPr>
          <a:lstStyle/>
          <a:p>
            <a:pPr algn="ctr"/>
            <a:r>
              <a:rPr lang="sl-SI" sz="1800" b="1" spc="300" dirty="0">
                <a:solidFill>
                  <a:srgbClr val="ED1B24"/>
                </a:solidFill>
                <a:latin typeface="Lato Black" charset="0"/>
                <a:ea typeface="Lato Black" charset="0"/>
                <a:cs typeface="Lato Black" charset="0"/>
              </a:rPr>
              <a:t>GVO, projektiranje</a:t>
            </a:r>
            <a:endParaRPr lang="en-US" sz="1800" b="1" spc="300" dirty="0">
              <a:solidFill>
                <a:srgbClr val="ED1B24"/>
              </a:solidFill>
              <a:latin typeface="Lato Black" charset="0"/>
              <a:ea typeface="Lato Black" charset="0"/>
              <a:cs typeface="Lato Black" charset="0"/>
            </a:endParaRPr>
          </a:p>
        </p:txBody>
      </p:sp>
      <p:sp>
        <p:nvSpPr>
          <p:cNvPr id="63" name="TextBox 62"/>
          <p:cNvSpPr txBox="1"/>
          <p:nvPr/>
        </p:nvSpPr>
        <p:spPr>
          <a:xfrm>
            <a:off x="19875119" y="9458542"/>
            <a:ext cx="2531142" cy="707886"/>
          </a:xfrm>
          <a:prstGeom prst="rect">
            <a:avLst/>
          </a:prstGeom>
          <a:noFill/>
        </p:spPr>
        <p:txBody>
          <a:bodyPr wrap="none" rtlCol="0">
            <a:spAutoFit/>
          </a:bodyPr>
          <a:lstStyle/>
          <a:p>
            <a:pPr algn="ctr"/>
            <a:r>
              <a:rPr lang="sl-SI" sz="4000" dirty="0">
                <a:solidFill>
                  <a:schemeClr val="tx2">
                    <a:lumMod val="50000"/>
                  </a:schemeClr>
                </a:solidFill>
                <a:latin typeface="Lato Light" charset="0"/>
                <a:ea typeface="Lato Light" charset="0"/>
                <a:cs typeface="Lato Light" charset="0"/>
              </a:rPr>
              <a:t>Aleš Kozar</a:t>
            </a:r>
            <a:endParaRPr lang="en-US" sz="4000" dirty="0">
              <a:solidFill>
                <a:schemeClr val="tx2">
                  <a:lumMod val="50000"/>
                </a:schemeClr>
              </a:solidFill>
              <a:latin typeface="Lato Light" charset="0"/>
              <a:ea typeface="Lato Light" charset="0"/>
              <a:cs typeface="Lato Light" charset="0"/>
            </a:endParaRPr>
          </a:p>
        </p:txBody>
      </p:sp>
      <p:pic>
        <p:nvPicPr>
          <p:cNvPr id="10" name="Označba mesta slike 9">
            <a:extLst>
              <a:ext uri="{FF2B5EF4-FFF2-40B4-BE49-F238E27FC236}">
                <a16:creationId xmlns:a16="http://schemas.microsoft.com/office/drawing/2014/main" id="{1A07C025-A468-46DD-BC63-FA2C4BB2BEB7}"/>
              </a:ext>
            </a:extLst>
          </p:cNvPr>
          <p:cNvPicPr>
            <a:picLocks noGrp="1" noChangeAspect="1"/>
          </p:cNvPicPr>
          <p:nvPr>
            <p:ph type="pic" sz="quarter" idx="28"/>
          </p:nvPr>
        </p:nvPicPr>
        <p:blipFill>
          <a:blip r:embed="rId2"/>
          <a:srcRect l="534" r="534"/>
          <a:stretch>
            <a:fillRect/>
          </a:stretch>
        </p:blipFill>
        <p:spPr>
          <a:xfrm>
            <a:off x="5928880" y="5012214"/>
            <a:ext cx="3884711" cy="3930138"/>
          </a:xfrm>
        </p:spPr>
      </p:pic>
      <p:pic>
        <p:nvPicPr>
          <p:cNvPr id="8" name="Označba mesta slike 7">
            <a:extLst>
              <a:ext uri="{FF2B5EF4-FFF2-40B4-BE49-F238E27FC236}">
                <a16:creationId xmlns:a16="http://schemas.microsoft.com/office/drawing/2014/main" id="{BD5A6006-E1D2-4823-AB84-0461E117AD89}"/>
              </a:ext>
            </a:extLst>
          </p:cNvPr>
          <p:cNvPicPr>
            <a:picLocks noGrp="1" noChangeAspect="1"/>
          </p:cNvPicPr>
          <p:nvPr>
            <p:ph type="pic" sz="quarter" idx="27"/>
          </p:nvPr>
        </p:nvPicPr>
        <p:blipFill>
          <a:blip r:embed="rId3"/>
          <a:srcRect t="12071" b="12071"/>
          <a:stretch>
            <a:fillRect/>
          </a:stretch>
        </p:blipFill>
        <p:spPr/>
      </p:pic>
      <p:pic>
        <p:nvPicPr>
          <p:cNvPr id="18" name="Označba mesta slike 17">
            <a:extLst>
              <a:ext uri="{FF2B5EF4-FFF2-40B4-BE49-F238E27FC236}">
                <a16:creationId xmlns:a16="http://schemas.microsoft.com/office/drawing/2014/main" id="{3FE701F6-BDD4-4D0B-B624-82172E1CF4E3}"/>
              </a:ext>
            </a:extLst>
          </p:cNvPr>
          <p:cNvPicPr>
            <a:picLocks noGrp="1" noChangeAspect="1"/>
          </p:cNvPicPr>
          <p:nvPr>
            <p:ph type="pic" sz="quarter" idx="29"/>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rcRect t="12485" b="12485"/>
          <a:stretch>
            <a:fillRect/>
          </a:stretch>
        </p:blipFill>
        <p:spPr/>
      </p:pic>
      <p:pic>
        <p:nvPicPr>
          <p:cNvPr id="12" name="Označba mesta slike 11">
            <a:extLst>
              <a:ext uri="{FF2B5EF4-FFF2-40B4-BE49-F238E27FC236}">
                <a16:creationId xmlns:a16="http://schemas.microsoft.com/office/drawing/2014/main" id="{0AE883D6-BC92-4A3F-AD93-01FB15584DC3}"/>
              </a:ext>
            </a:extLst>
          </p:cNvPr>
          <p:cNvPicPr>
            <a:picLocks noGrp="1" noChangeAspect="1"/>
          </p:cNvPicPr>
          <p:nvPr>
            <p:ph type="pic" sz="quarter" idx="30"/>
          </p:nvPr>
        </p:nvPicPr>
        <p:blipFill>
          <a:blip r:embed="rId6">
            <a:grayscl/>
            <a:extLst>
              <a:ext uri="{BEBA8EAE-BF5A-486C-A8C5-ECC9F3942E4B}">
                <a14:imgProps xmlns:a14="http://schemas.microsoft.com/office/drawing/2010/main">
                  <a14:imgLayer r:embed="rId7">
                    <a14:imgEffect>
                      <a14:brightnessContrast contrast="-20000"/>
                    </a14:imgEffect>
                  </a14:imgLayer>
                </a14:imgProps>
              </a:ext>
            </a:extLst>
          </a:blip>
          <a:srcRect l="17065" r="17065"/>
          <a:stretch>
            <a:fillRect/>
          </a:stretch>
        </p:blipFill>
        <p:spPr>
          <a:xfrm>
            <a:off x="14737359" y="4998728"/>
            <a:ext cx="3889011" cy="3906665"/>
          </a:xfrm>
        </p:spPr>
      </p:pic>
      <p:pic>
        <p:nvPicPr>
          <p:cNvPr id="20" name="Označba mesta slike 19">
            <a:extLst>
              <a:ext uri="{FF2B5EF4-FFF2-40B4-BE49-F238E27FC236}">
                <a16:creationId xmlns:a16="http://schemas.microsoft.com/office/drawing/2014/main" id="{A0823D00-7CBC-4377-8978-44AB1FA924F4}"/>
              </a:ext>
            </a:extLst>
          </p:cNvPr>
          <p:cNvPicPr>
            <a:picLocks noGrp="1" noChangeAspect="1"/>
          </p:cNvPicPr>
          <p:nvPr>
            <p:ph type="pic" sz="quarter" idx="31"/>
          </p:nvPr>
        </p:nvPicPr>
        <p:blipFill>
          <a:blip r:embed="rId8"/>
          <a:srcRect l="566" r="566"/>
          <a:stretch>
            <a:fillRect/>
          </a:stretch>
        </p:blipFill>
        <p:spPr/>
      </p:pic>
      <p:sp>
        <p:nvSpPr>
          <p:cNvPr id="2" name="PoljeZBesedilom 1">
            <a:extLst>
              <a:ext uri="{FF2B5EF4-FFF2-40B4-BE49-F238E27FC236}">
                <a16:creationId xmlns:a16="http://schemas.microsoft.com/office/drawing/2014/main" id="{67C3D37D-102A-4ED1-8904-23A8D9B5403D}"/>
              </a:ext>
            </a:extLst>
          </p:cNvPr>
          <p:cNvSpPr txBox="1"/>
          <p:nvPr/>
        </p:nvSpPr>
        <p:spPr>
          <a:xfrm>
            <a:off x="1816924" y="2576945"/>
            <a:ext cx="14185075" cy="1754326"/>
          </a:xfrm>
          <a:prstGeom prst="rect">
            <a:avLst/>
          </a:prstGeom>
          <a:noFill/>
        </p:spPr>
        <p:txBody>
          <a:bodyPr wrap="square" rtlCol="0">
            <a:spAutoFit/>
          </a:bodyPr>
          <a:lstStyle/>
          <a:p>
            <a:pPr marL="571500" indent="-571500">
              <a:buFont typeface="Wingdings" panose="05000000000000000000" pitchFamily="2" charset="2"/>
              <a:buChar char="§"/>
            </a:pPr>
            <a:r>
              <a:rPr lang="sl-SI"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a:t>
            </a: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d.o.o. (nosilec projekta, investitor, upravljalec omrežja)</a:t>
            </a:r>
          </a:p>
          <a:p>
            <a:pPr marL="571500" indent="-571500">
              <a:buFont typeface="Wingdings" panose="05000000000000000000" pitchFamily="2" charset="2"/>
              <a:buChar char="§"/>
            </a:pPr>
            <a:r>
              <a:rPr lang="sl-SI"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Eurocon</a:t>
            </a: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d.o.o. (izvedbeni partner - sodelovanje z LS)</a:t>
            </a:r>
          </a:p>
          <a:p>
            <a:pPr marL="571500" indent="-571500">
              <a:buFont typeface="Wingdings" panose="05000000000000000000" pitchFamily="2" charset="2"/>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GVO d.o.o. (izvedbeni partner - projektiranje)</a:t>
            </a:r>
          </a:p>
        </p:txBody>
      </p:sp>
    </p:spTree>
    <p:extLst>
      <p:ext uri="{BB962C8B-B14F-4D97-AF65-F5344CB8AC3E}">
        <p14:creationId xmlns:p14="http://schemas.microsoft.com/office/powerpoint/2010/main" val="104838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30271" y="-10930272"/>
            <a:ext cx="2526633"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777280" y="755483"/>
            <a:ext cx="10862269" cy="1015663"/>
          </a:xfrm>
          <a:prstGeom prst="rect">
            <a:avLst/>
          </a:prstGeom>
          <a:noFill/>
        </p:spPr>
        <p:txBody>
          <a:bodyPr wrap="none" rtlCol="0">
            <a:spAutoFit/>
          </a:bodyPr>
          <a:lstStyle/>
          <a:p>
            <a:r>
              <a:rPr lang="sl-SI" sz="6000" dirty="0">
                <a:solidFill>
                  <a:schemeClr val="bg1"/>
                </a:solidFill>
                <a:latin typeface="Lato Light" charset="0"/>
                <a:ea typeface="Lato Light" charset="0"/>
                <a:cs typeface="Lato Light" charset="0"/>
              </a:rPr>
              <a:t>RUNE – projekt na državni ravni</a:t>
            </a:r>
            <a:endParaRPr lang="en-US" sz="6000" dirty="0">
              <a:solidFill>
                <a:schemeClr val="bg1"/>
              </a:solidFill>
              <a:latin typeface="Lato Light" charset="0"/>
              <a:ea typeface="Lato Light" charset="0"/>
              <a:cs typeface="Lato Light" charset="0"/>
            </a:endParaRPr>
          </a:p>
        </p:txBody>
      </p:sp>
      <p:sp>
        <p:nvSpPr>
          <p:cNvPr id="10" name="PoljeZBesedilom 9">
            <a:extLst>
              <a:ext uri="{FF2B5EF4-FFF2-40B4-BE49-F238E27FC236}">
                <a16:creationId xmlns:a16="http://schemas.microsoft.com/office/drawing/2014/main" id="{82287AA9-5A7A-4E91-8129-2F4074EF4BD2}"/>
              </a:ext>
            </a:extLst>
          </p:cNvPr>
          <p:cNvSpPr txBox="1"/>
          <p:nvPr/>
        </p:nvSpPr>
        <p:spPr>
          <a:xfrm>
            <a:off x="11628811" y="12359062"/>
            <a:ext cx="12330953" cy="523220"/>
          </a:xfrm>
          <a:prstGeom prst="rect">
            <a:avLst/>
          </a:prstGeom>
          <a:noFill/>
        </p:spPr>
        <p:txBody>
          <a:bodyPr wrap="square" rtlCol="0">
            <a:spAutoFit/>
          </a:bodyPr>
          <a:lstStyle/>
          <a:p>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Predvidena gradnja priključkov v prvih dveh fazah</a:t>
            </a: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623518" y="4233481"/>
            <a:ext cx="10044953" cy="8217634"/>
          </a:xfrm>
          <a:prstGeom prst="rect">
            <a:avLst/>
          </a:prstGeom>
          <a:noFill/>
        </p:spPr>
        <p:txBody>
          <a:bodyPr wrap="square" rtlCol="0">
            <a:spAutoFit/>
          </a:bodyPr>
          <a:lstStyle/>
          <a:p>
            <a:pPr marL="571500" indent="-571500">
              <a:buFont typeface="Arial" panose="020B0604020202020204" pitchFamily="34" charset="0"/>
              <a:buChar char="•"/>
            </a:pPr>
            <a:r>
              <a:rPr lang="sl-SI"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Prvi in v tem trenutku tudi edini mednarodni projekt na ravni EU, s katerim se povezuje ozemlja več držav članic z ultra hitro širokopasovno infrastrukturo.</a:t>
            </a:r>
          </a:p>
          <a:p>
            <a:endPar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RUNE-SI </a:t>
            </a:r>
            <a:r>
              <a:rPr lang="sl-SI"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d.o.o</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gradi </a:t>
            </a:r>
            <a:r>
              <a:rPr lang="sl-SI"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dostopovno</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omrežje po modelu </a:t>
            </a:r>
            <a:r>
              <a:rPr lang="sl-SI"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Fibre</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To </a:t>
            </a:r>
            <a:r>
              <a:rPr lang="sl-SI" sz="3200" dirty="0" err="1">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The</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 Home – FTTH (optično vlakno do hiše) vsem potencialnim uporabnikom na območjih, ki so zajeta v projekt (podrobnejše podatke o pokritosti in načrtih gradnje je možno preveriti na</a:t>
            </a:r>
            <a:r>
              <a:rPr lang="sl-SI" sz="3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sl-SI" sz="3200" dirty="0">
                <a:latin typeface="Lato Light" panose="020F0502020204030203" pitchFamily="34" charset="0"/>
                <a:ea typeface="Lato Light" panose="020F0502020204030203" pitchFamily="34" charset="0"/>
                <a:cs typeface="Lato Light" panose="020F0502020204030203" pitchFamily="34" charset="0"/>
                <a:hlinkClick r:id="rId2"/>
              </a:rPr>
              <a:t>www.ruralnetwork.eu)</a:t>
            </a: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a:t>
            </a:r>
          </a:p>
          <a:p>
            <a:pPr marL="571500" indent="-571500">
              <a:buFont typeface="Arial" panose="020B0604020202020204" pitchFamily="34" charset="0"/>
              <a:buChar char="•"/>
            </a:pPr>
            <a:endParaRPr lang="sl-SI" sz="3200" dirty="0">
              <a:latin typeface="Lato Light" panose="020F0502020204030203" pitchFamily="34" charset="0"/>
              <a:ea typeface="Lato Light" panose="020F0502020204030203" pitchFamily="34" charset="0"/>
              <a:cs typeface="Lato Light" panose="020F0502020204030203" pitchFamily="34" charset="0"/>
            </a:endParaRPr>
          </a:p>
          <a:p>
            <a:pPr marL="571500"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Gradnja do konca leta 2020 vključuje</a:t>
            </a:r>
          </a:p>
          <a:p>
            <a:pPr marL="1485946" lvl="1"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163 občin razdeljene v tri faze</a:t>
            </a:r>
          </a:p>
          <a:p>
            <a:pPr marL="1485946" lvl="1" indent="-571500">
              <a:buFont typeface="Arial" panose="020B0604020202020204" pitchFamily="34" charset="0"/>
              <a:buChar char="•"/>
            </a:pPr>
            <a:r>
              <a:rPr lang="sl-SI" sz="32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Izražen interes gradnje 135.000+ FTTH priključkov</a:t>
            </a:r>
          </a:p>
        </p:txBody>
      </p:sp>
      <p:pic>
        <p:nvPicPr>
          <p:cNvPr id="15" name="Slika 14">
            <a:extLst>
              <a:ext uri="{FF2B5EF4-FFF2-40B4-BE49-F238E27FC236}">
                <a16:creationId xmlns:a16="http://schemas.microsoft.com/office/drawing/2014/main" id="{87A82BD0-9AC0-4827-860F-A2A588FCBADE}"/>
              </a:ext>
            </a:extLst>
          </p:cNvPr>
          <p:cNvPicPr>
            <a:picLocks noChangeAspect="1"/>
          </p:cNvPicPr>
          <p:nvPr/>
        </p:nvPicPr>
        <p:blipFill>
          <a:blip r:embed="rId3"/>
          <a:stretch>
            <a:fillRect/>
          </a:stretch>
        </p:blipFill>
        <p:spPr>
          <a:xfrm>
            <a:off x="10962826" y="3316645"/>
            <a:ext cx="13424348" cy="8785707"/>
          </a:xfrm>
          <a:prstGeom prst="rect">
            <a:avLst/>
          </a:prstGeom>
        </p:spPr>
      </p:pic>
    </p:spTree>
    <p:extLst>
      <p:ext uri="{BB962C8B-B14F-4D97-AF65-F5344CB8AC3E}">
        <p14:creationId xmlns:p14="http://schemas.microsoft.com/office/powerpoint/2010/main" val="655897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30270" y="-10930272"/>
            <a:ext cx="2526633"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charset="0"/>
              <a:ea typeface="+mn-ea"/>
              <a:cs typeface="+mn-cs"/>
            </a:endParaRPr>
          </a:p>
        </p:txBody>
      </p:sp>
      <p:sp>
        <p:nvSpPr>
          <p:cNvPr id="24" name="TextBox 23"/>
          <p:cNvSpPr txBox="1"/>
          <p:nvPr/>
        </p:nvSpPr>
        <p:spPr>
          <a:xfrm>
            <a:off x="1770151" y="755483"/>
            <a:ext cx="11146000" cy="1015663"/>
          </a:xfrm>
          <a:prstGeom prst="rect">
            <a:avLst/>
          </a:prstGeom>
          <a:noFill/>
        </p:spPr>
        <p:txBody>
          <a:bodyPr wrap="none" rtlCol="0">
            <a:spAutoFit/>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sl-SI" sz="6000" b="0" i="0" u="none" strike="noStrike" kern="1200" cap="none" spc="0" normalizeH="0" baseline="0" noProof="0" dirty="0">
                <a:ln>
                  <a:noFill/>
                </a:ln>
                <a:solidFill>
                  <a:srgbClr val="FFFFFF"/>
                </a:solidFill>
                <a:effectLst/>
                <a:uLnTx/>
                <a:uFillTx/>
                <a:latin typeface="Lato Light" charset="0"/>
                <a:ea typeface="Lato Light" charset="0"/>
                <a:cs typeface="Lato Light" charset="0"/>
              </a:rPr>
              <a:t>RUNE – projekt na občinski ravni</a:t>
            </a:r>
            <a:endParaRPr kumimoji="0" lang="en-US" sz="6000"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sp>
        <p:nvSpPr>
          <p:cNvPr id="11" name="PoljeZBesedilom 10">
            <a:extLst>
              <a:ext uri="{FF2B5EF4-FFF2-40B4-BE49-F238E27FC236}">
                <a16:creationId xmlns:a16="http://schemas.microsoft.com/office/drawing/2014/main" id="{6FC525A4-BC68-49BF-9A8F-8871CA30867E}"/>
              </a:ext>
            </a:extLst>
          </p:cNvPr>
          <p:cNvSpPr txBox="1"/>
          <p:nvPr/>
        </p:nvSpPr>
        <p:spPr>
          <a:xfrm>
            <a:off x="456364" y="3928961"/>
            <a:ext cx="9289215" cy="3908762"/>
          </a:xfrm>
          <a:prstGeom prst="rect">
            <a:avLst/>
          </a:prstGeom>
          <a:noFill/>
        </p:spPr>
        <p:txBody>
          <a:bodyPr wrap="square" rtlCol="0">
            <a:spAutoFit/>
          </a:bodyPr>
          <a:lstStyle/>
          <a:p>
            <a:pPr marL="571500" marR="0" lvl="0" indent="-5715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3600" b="0" i="0" u="none" strike="noStrike" kern="1200" cap="none" spc="0" normalizeH="0" baseline="0" noProof="0" dirty="0">
                <a:ln>
                  <a:noFill/>
                </a:ln>
                <a:solidFill>
                  <a:srgbClr val="494949">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rPr>
              <a:t>RUNE – SI bo v občini Šmartno pri Litiji v </a:t>
            </a:r>
            <a:r>
              <a:rPr kumimoji="0" lang="sl-SI" sz="3600" b="0" i="0" u="none" strike="noStrike" kern="1200" cap="none" spc="0" normalizeH="0" baseline="0" noProof="0" dirty="0">
                <a:ln>
                  <a:noFill/>
                </a:ln>
                <a:solidFill>
                  <a:srgbClr val="494949">
                    <a:lumMod val="50000"/>
                  </a:srgbClr>
                </a:solidFill>
                <a:effectLst/>
                <a:uLnTx/>
                <a:uFillTx/>
                <a:latin typeface="Lato Medium" panose="020F0502020204030203" pitchFamily="34" charset="0"/>
                <a:ea typeface="Lato Medium" panose="020F0502020204030203" pitchFamily="34" charset="0"/>
                <a:cs typeface="Lato Medium" panose="020F0502020204030203" pitchFamily="34" charset="0"/>
              </a:rPr>
              <a:t>27 naseljih </a:t>
            </a:r>
            <a:r>
              <a:rPr kumimoji="0" lang="sl-SI" sz="3600" b="0" i="0" u="none" strike="noStrike" kern="1200" cap="none" spc="0" normalizeH="0" baseline="0" noProof="0" dirty="0">
                <a:ln>
                  <a:noFill/>
                </a:ln>
                <a:solidFill>
                  <a:srgbClr val="494949">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rPr>
              <a:t>zgradil širokopasovno infrastrukturo z (vsaj) </a:t>
            </a:r>
            <a:r>
              <a:rPr kumimoji="0" lang="sl-SI" sz="3600" b="0" i="0" u="none" strike="noStrike" kern="1200" cap="none" spc="0" normalizeH="0" baseline="0" noProof="0" dirty="0">
                <a:ln>
                  <a:noFill/>
                </a:ln>
                <a:solidFill>
                  <a:srgbClr val="494949">
                    <a:lumMod val="50000"/>
                  </a:srgbClr>
                </a:solidFill>
                <a:effectLst/>
                <a:uLnTx/>
                <a:uFillTx/>
                <a:latin typeface="Lato Medium" panose="020F0502020204030203" pitchFamily="34" charset="0"/>
                <a:ea typeface="Lato Medium" panose="020F0502020204030203" pitchFamily="34" charset="0"/>
                <a:cs typeface="Lato Medium" panose="020F0502020204030203" pitchFamily="34" charset="0"/>
              </a:rPr>
              <a:t>1.041 priključki</a:t>
            </a:r>
          </a:p>
          <a:p>
            <a:pPr marL="571500" marR="0" lvl="0" indent="-5715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3600" b="1" i="0" u="none" strike="noStrike" kern="1200" cap="none" spc="0" normalizeH="0" baseline="0" noProof="0" dirty="0">
              <a:ln>
                <a:noFill/>
              </a:ln>
              <a:solidFill>
                <a:srgbClr val="494949">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571500" marR="0" lvl="0" indent="-5715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3600" b="0" i="0" u="none" strike="noStrike" kern="1200" cap="none" spc="0" normalizeH="0" baseline="0" noProof="0" dirty="0">
                <a:ln>
                  <a:noFill/>
                </a:ln>
                <a:solidFill>
                  <a:srgbClr val="494949">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rPr>
              <a:t>Začetek gradnje – po pridobitvi soglasij in služnosti</a:t>
            </a:r>
          </a:p>
          <a:p>
            <a:pPr marL="571500" marR="0" lvl="0" indent="-5715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3200" b="0" i="0" u="none" strike="noStrike" kern="1200" cap="none" spc="0" normalizeH="0" baseline="0" noProof="0" dirty="0">
              <a:ln>
                <a:noFill/>
              </a:ln>
              <a:solidFill>
                <a:srgbClr val="494949">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graphicFrame>
        <p:nvGraphicFramePr>
          <p:cNvPr id="2" name="Tabela 1">
            <a:extLst>
              <a:ext uri="{FF2B5EF4-FFF2-40B4-BE49-F238E27FC236}">
                <a16:creationId xmlns:a16="http://schemas.microsoft.com/office/drawing/2014/main" id="{2EF39D66-04DE-44D6-B61F-06F7973BFC05}"/>
              </a:ext>
            </a:extLst>
          </p:cNvPr>
          <p:cNvGraphicFramePr>
            <a:graphicFrameLocks noGrp="1"/>
          </p:cNvGraphicFramePr>
          <p:nvPr>
            <p:extLst>
              <p:ext uri="{D42A27DB-BD31-4B8C-83A1-F6EECF244321}">
                <p14:modId xmlns:p14="http://schemas.microsoft.com/office/powerpoint/2010/main" val="545078491"/>
              </p:ext>
            </p:extLst>
          </p:nvPr>
        </p:nvGraphicFramePr>
        <p:xfrm>
          <a:off x="9854346" y="2718918"/>
          <a:ext cx="13462854" cy="10883265"/>
        </p:xfrm>
        <a:graphic>
          <a:graphicData uri="http://schemas.openxmlformats.org/drawingml/2006/table">
            <a:tbl>
              <a:tblPr>
                <a:tableStyleId>{5C22544A-7EE6-4342-B048-85BDC9FD1C3A}</a:tableStyleId>
              </a:tblPr>
              <a:tblGrid>
                <a:gridCol w="4759594">
                  <a:extLst>
                    <a:ext uri="{9D8B030D-6E8A-4147-A177-3AD203B41FA5}">
                      <a16:colId xmlns:a16="http://schemas.microsoft.com/office/drawing/2014/main" val="2973259315"/>
                    </a:ext>
                  </a:extLst>
                </a:gridCol>
                <a:gridCol w="1740652">
                  <a:extLst>
                    <a:ext uri="{9D8B030D-6E8A-4147-A177-3AD203B41FA5}">
                      <a16:colId xmlns:a16="http://schemas.microsoft.com/office/drawing/2014/main" val="2263180042"/>
                    </a:ext>
                  </a:extLst>
                </a:gridCol>
                <a:gridCol w="1740652">
                  <a:extLst>
                    <a:ext uri="{9D8B030D-6E8A-4147-A177-3AD203B41FA5}">
                      <a16:colId xmlns:a16="http://schemas.microsoft.com/office/drawing/2014/main" val="1887465329"/>
                    </a:ext>
                  </a:extLst>
                </a:gridCol>
                <a:gridCol w="1740652">
                  <a:extLst>
                    <a:ext uri="{9D8B030D-6E8A-4147-A177-3AD203B41FA5}">
                      <a16:colId xmlns:a16="http://schemas.microsoft.com/office/drawing/2014/main" val="2756538076"/>
                    </a:ext>
                  </a:extLst>
                </a:gridCol>
                <a:gridCol w="1740652">
                  <a:extLst>
                    <a:ext uri="{9D8B030D-6E8A-4147-A177-3AD203B41FA5}">
                      <a16:colId xmlns:a16="http://schemas.microsoft.com/office/drawing/2014/main" val="1980451400"/>
                    </a:ext>
                  </a:extLst>
                </a:gridCol>
                <a:gridCol w="1740652">
                  <a:extLst>
                    <a:ext uri="{9D8B030D-6E8A-4147-A177-3AD203B41FA5}">
                      <a16:colId xmlns:a16="http://schemas.microsoft.com/office/drawing/2014/main" val="2767344343"/>
                    </a:ext>
                  </a:extLst>
                </a:gridCol>
              </a:tblGrid>
              <a:tr h="187643">
                <a:tc rowSpan="2">
                  <a:txBody>
                    <a:bodyPr/>
                    <a:lstStyle/>
                    <a:p>
                      <a:pPr algn="l" fontAlgn="b"/>
                      <a:r>
                        <a:rPr lang="sl-SI" sz="2400" b="1" u="none" strike="noStrike" dirty="0">
                          <a:solidFill>
                            <a:schemeClr val="bg1"/>
                          </a:solidFill>
                          <a:effectLst/>
                        </a:rPr>
                        <a:t>Naselje</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gridSpan="2">
                  <a:txBody>
                    <a:bodyPr/>
                    <a:lstStyle/>
                    <a:p>
                      <a:pPr algn="ctr" fontAlgn="b"/>
                      <a:r>
                        <a:rPr lang="sl-SI" sz="2400" b="1" i="0" u="none" strike="noStrike" dirty="0">
                          <a:solidFill>
                            <a:schemeClr val="bg1"/>
                          </a:solidFill>
                          <a:effectLst/>
                          <a:latin typeface="Calibri" panose="020F0502020204030204" pitchFamily="34" charset="0"/>
                        </a:rPr>
                        <a:t>Gospodinjstva</a:t>
                      </a:r>
                    </a:p>
                  </a:txBody>
                  <a:tcPr marL="9525" marR="9525" marT="9525" marB="0" anchor="b">
                    <a:solidFill>
                      <a:srgbClr val="ED1B24"/>
                    </a:solidFill>
                  </a:tcPr>
                </a:tc>
                <a:tc hMerge="1">
                  <a:txBody>
                    <a:bodyPr/>
                    <a:lstStyle/>
                    <a:p>
                      <a:pPr algn="r" fontAlgn="b"/>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F0464D"/>
                    </a:solidFill>
                  </a:tcPr>
                </a:tc>
                <a:tc gridSpan="2">
                  <a:txBody>
                    <a:bodyPr/>
                    <a:lstStyle/>
                    <a:p>
                      <a:pPr algn="ctr" fontAlgn="b"/>
                      <a:r>
                        <a:rPr lang="sl-SI" sz="2400" b="1" i="0" u="none" strike="noStrike" dirty="0">
                          <a:solidFill>
                            <a:schemeClr val="bg1"/>
                          </a:solidFill>
                          <a:effectLst/>
                          <a:latin typeface="Calibri" panose="020F0502020204030204" pitchFamily="34" charset="0"/>
                        </a:rPr>
                        <a:t>Pravni subjekti</a:t>
                      </a:r>
                    </a:p>
                  </a:txBody>
                  <a:tcPr marL="9525" marR="9525" marT="9525" marB="0" anchor="b">
                    <a:solidFill>
                      <a:srgbClr val="ED1B24"/>
                    </a:solidFill>
                  </a:tcPr>
                </a:tc>
                <a:tc hMerge="1">
                  <a:txBody>
                    <a:bodyPr/>
                    <a:lstStyle/>
                    <a:p>
                      <a:pPr algn="r" fontAlgn="b"/>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F0464D"/>
                    </a:solidFill>
                  </a:tcPr>
                </a:tc>
                <a:tc rowSpan="2">
                  <a:txBody>
                    <a:bodyPr/>
                    <a:lstStyle/>
                    <a:p>
                      <a:pPr algn="r" fontAlgn="b"/>
                      <a:r>
                        <a:rPr lang="sl-SI" sz="2400" b="1" u="none" strike="noStrike" dirty="0">
                          <a:solidFill>
                            <a:schemeClr val="bg1"/>
                          </a:solidFill>
                          <a:effectLst/>
                        </a:rPr>
                        <a:t>Skupno</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157566456"/>
                  </a:ext>
                </a:extLst>
              </a:tr>
              <a:tr h="187643">
                <a:tc vMerge="1">
                  <a:txBody>
                    <a:bodyPr/>
                    <a:lstStyle/>
                    <a:p>
                      <a:endParaRPr lang="sl-SI"/>
                    </a:p>
                  </a:txBody>
                  <a:tcPr/>
                </a:tc>
                <a:tc>
                  <a:txBody>
                    <a:bodyPr/>
                    <a:lstStyle/>
                    <a:p>
                      <a:pPr algn="ctr" fontAlgn="b"/>
                      <a:r>
                        <a:rPr lang="sl-SI" sz="2400" b="1" i="0" u="none" strike="noStrike" dirty="0">
                          <a:solidFill>
                            <a:schemeClr val="bg1"/>
                          </a:solidFill>
                          <a:effectLst/>
                          <a:latin typeface="Calibri" panose="020F0502020204030204" pitchFamily="34" charset="0"/>
                        </a:rPr>
                        <a:t>2016</a:t>
                      </a:r>
                    </a:p>
                  </a:txBody>
                  <a:tcPr marL="9525" marR="9525" marT="9525" marB="0" anchor="b">
                    <a:solidFill>
                      <a:srgbClr val="ED1B24"/>
                    </a:solidFill>
                  </a:tcPr>
                </a:tc>
                <a:tc>
                  <a:txBody>
                    <a:bodyPr/>
                    <a:lstStyle/>
                    <a:p>
                      <a:pPr algn="ctr" fontAlgn="b"/>
                      <a:r>
                        <a:rPr lang="sl-SI" sz="2400" b="1" i="0" u="none" strike="noStrike" dirty="0">
                          <a:solidFill>
                            <a:schemeClr val="bg1"/>
                          </a:solidFill>
                          <a:effectLst/>
                          <a:latin typeface="Calibri" panose="020F0502020204030204" pitchFamily="34" charset="0"/>
                        </a:rPr>
                        <a:t>2018</a:t>
                      </a:r>
                    </a:p>
                  </a:txBody>
                  <a:tcPr marL="9525" marR="9525" marT="9525" marB="0" anchor="b">
                    <a:solidFill>
                      <a:srgbClr val="ED1B24"/>
                    </a:solidFill>
                  </a:tcPr>
                </a:tc>
                <a:tc>
                  <a:txBody>
                    <a:bodyPr/>
                    <a:lstStyle/>
                    <a:p>
                      <a:pPr algn="ctr" fontAlgn="b"/>
                      <a:r>
                        <a:rPr lang="sl-SI" sz="2400" b="1" i="0" u="none" strike="noStrike" dirty="0">
                          <a:solidFill>
                            <a:schemeClr val="bg1"/>
                          </a:solidFill>
                          <a:effectLst/>
                          <a:latin typeface="Calibri" panose="020F0502020204030204" pitchFamily="34" charset="0"/>
                        </a:rPr>
                        <a:t>2016</a:t>
                      </a:r>
                    </a:p>
                  </a:txBody>
                  <a:tcPr marL="9525" marR="9525" marT="9525" marB="0" anchor="b">
                    <a:solidFill>
                      <a:srgbClr val="ED1B24"/>
                    </a:solidFill>
                  </a:tcPr>
                </a:tc>
                <a:tc>
                  <a:txBody>
                    <a:bodyPr/>
                    <a:lstStyle/>
                    <a:p>
                      <a:pPr algn="ctr" fontAlgn="b"/>
                      <a:r>
                        <a:rPr lang="sl-SI" sz="2400" b="1" i="0" u="none" strike="noStrike" dirty="0">
                          <a:solidFill>
                            <a:schemeClr val="bg1"/>
                          </a:solidFill>
                          <a:effectLst/>
                          <a:latin typeface="Calibri" panose="020F0502020204030204" pitchFamily="34" charset="0"/>
                        </a:rPr>
                        <a:t>2018</a:t>
                      </a:r>
                    </a:p>
                  </a:txBody>
                  <a:tcPr marL="9525" marR="9525" marT="9525" marB="0" anchor="b">
                    <a:solidFill>
                      <a:srgbClr val="ED1B24"/>
                    </a:solidFill>
                  </a:tcPr>
                </a:tc>
                <a:tc vMerge="1">
                  <a:txBody>
                    <a:bodyPr/>
                    <a:lstStyle/>
                    <a:p>
                      <a:endParaRPr lang="sl-SI"/>
                    </a:p>
                  </a:txBody>
                  <a:tcPr/>
                </a:tc>
                <a:extLst>
                  <a:ext uri="{0D108BD9-81ED-4DB2-BD59-A6C34878D82A}">
                    <a16:rowId xmlns:a16="http://schemas.microsoft.com/office/drawing/2014/main" val="1152880106"/>
                  </a:ext>
                </a:extLst>
              </a:tr>
              <a:tr h="353863">
                <a:tc>
                  <a:txBody>
                    <a:bodyPr/>
                    <a:lstStyle/>
                    <a:p>
                      <a:pPr algn="l" fontAlgn="b"/>
                      <a:r>
                        <a:rPr lang="sl-SI" sz="2400" b="1" u="none" strike="noStrike" dirty="0" err="1">
                          <a:solidFill>
                            <a:schemeClr val="bg1"/>
                          </a:solidFill>
                          <a:effectLst/>
                        </a:rPr>
                        <a:t>Bogenšperk</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dirty="0">
                          <a:solidFill>
                            <a:schemeClr val="tx2"/>
                          </a:solidFill>
                          <a:effectLst/>
                        </a:rPr>
                        <a:t>2</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1</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6</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867677453"/>
                  </a:ext>
                </a:extLst>
              </a:tr>
              <a:tr h="353863">
                <a:tc>
                  <a:txBody>
                    <a:bodyPr/>
                    <a:lstStyle/>
                    <a:p>
                      <a:pPr algn="l" fontAlgn="b"/>
                      <a:r>
                        <a:rPr lang="sl-SI" sz="2400" b="1" u="none" strike="noStrike">
                          <a:solidFill>
                            <a:schemeClr val="bg1"/>
                          </a:solidFill>
                          <a:effectLst/>
                        </a:rPr>
                        <a:t>Cerovica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61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65</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728184987"/>
                  </a:ext>
                </a:extLst>
              </a:tr>
              <a:tr h="353863">
                <a:tc>
                  <a:txBody>
                    <a:bodyPr/>
                    <a:lstStyle/>
                    <a:p>
                      <a:pPr algn="l" fontAlgn="b"/>
                      <a:r>
                        <a:rPr lang="sl-SI" sz="2400" b="1" u="none" strike="noStrike">
                          <a:solidFill>
                            <a:schemeClr val="bg1"/>
                          </a:solidFill>
                          <a:effectLst/>
                        </a:rPr>
                        <a:t>Črni Potok</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19</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18</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37</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856735750"/>
                  </a:ext>
                </a:extLst>
              </a:tr>
              <a:tr h="353863">
                <a:tc>
                  <a:txBody>
                    <a:bodyPr/>
                    <a:lstStyle/>
                    <a:p>
                      <a:pPr algn="l" fontAlgn="b"/>
                      <a:r>
                        <a:rPr lang="sl-SI" sz="2400" b="1" u="none" strike="noStrike" dirty="0">
                          <a:solidFill>
                            <a:schemeClr val="bg1"/>
                          </a:solidFill>
                          <a:effectLst/>
                        </a:rPr>
                        <a:t>Dvor</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32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13</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47</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135500192"/>
                  </a:ext>
                </a:extLst>
              </a:tr>
              <a:tr h="353863">
                <a:tc>
                  <a:txBody>
                    <a:bodyPr/>
                    <a:lstStyle/>
                    <a:p>
                      <a:pPr algn="l" fontAlgn="b"/>
                      <a:r>
                        <a:rPr lang="sl-SI" sz="2400" b="1" u="none" strike="noStrike">
                          <a:solidFill>
                            <a:schemeClr val="bg1"/>
                          </a:solidFill>
                          <a:effectLst/>
                        </a:rPr>
                        <a:t>Gozd-Reka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dirty="0">
                          <a:solidFill>
                            <a:schemeClr val="tx2"/>
                          </a:solidFill>
                          <a:effectLst/>
                        </a:rPr>
                        <a:t>13</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15</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44464130"/>
                  </a:ext>
                </a:extLst>
              </a:tr>
              <a:tr h="353863">
                <a:tc>
                  <a:txBody>
                    <a:bodyPr/>
                    <a:lstStyle/>
                    <a:p>
                      <a:pPr algn="l" fontAlgn="b"/>
                      <a:r>
                        <a:rPr lang="sl-SI" sz="2400" b="1" u="none" strike="noStrike">
                          <a:solidFill>
                            <a:schemeClr val="bg1"/>
                          </a:solidFill>
                          <a:effectLst/>
                        </a:rPr>
                        <a:t>Gradišče pri Litiji</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24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9</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34</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959160295"/>
                  </a:ext>
                </a:extLst>
              </a:tr>
              <a:tr h="353863">
                <a:tc>
                  <a:txBody>
                    <a:bodyPr/>
                    <a:lstStyle/>
                    <a:p>
                      <a:pPr algn="l" fontAlgn="b"/>
                      <a:r>
                        <a:rPr lang="sl-SI" sz="2400" b="1" u="none" strike="noStrike">
                          <a:solidFill>
                            <a:schemeClr val="bg1"/>
                          </a:solidFill>
                          <a:effectLst/>
                        </a:rPr>
                        <a:t>Gradišče-K. o. Grad. in Polj.</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8</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31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40</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545844988"/>
                  </a:ext>
                </a:extLst>
              </a:tr>
              <a:tr h="353863">
                <a:tc>
                  <a:txBody>
                    <a:bodyPr/>
                    <a:lstStyle/>
                    <a:p>
                      <a:pPr algn="l" fontAlgn="b"/>
                      <a:r>
                        <a:rPr lang="sl-SI" sz="2400" b="1" u="none" strike="noStrike">
                          <a:solidFill>
                            <a:schemeClr val="bg1"/>
                          </a:solidFill>
                          <a:effectLst/>
                        </a:rPr>
                        <a:t>Gradiške Laze</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50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56</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608640423"/>
                  </a:ext>
                </a:extLst>
              </a:tr>
              <a:tr h="353863">
                <a:tc>
                  <a:txBody>
                    <a:bodyPr/>
                    <a:lstStyle/>
                    <a:p>
                      <a:pPr algn="l" fontAlgn="b"/>
                      <a:r>
                        <a:rPr lang="sl-SI" sz="2400" b="1" u="none" strike="noStrike" dirty="0">
                          <a:solidFill>
                            <a:schemeClr val="bg1"/>
                          </a:solidFill>
                          <a:effectLst/>
                        </a:rPr>
                        <a:t>Jablaniške Laze</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20</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311613894"/>
                  </a:ext>
                </a:extLst>
              </a:tr>
              <a:tr h="353863">
                <a:tc>
                  <a:txBody>
                    <a:bodyPr/>
                    <a:lstStyle/>
                    <a:p>
                      <a:pPr algn="l" fontAlgn="b"/>
                      <a:r>
                        <a:rPr lang="sl-SI" sz="2400" b="1" u="none" strike="noStrike">
                          <a:solidFill>
                            <a:schemeClr val="bg1"/>
                          </a:solidFill>
                          <a:effectLst/>
                        </a:rPr>
                        <a:t>Jelša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39</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51</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799363339"/>
                  </a:ext>
                </a:extLst>
              </a:tr>
              <a:tr h="353863">
                <a:tc>
                  <a:txBody>
                    <a:bodyPr/>
                    <a:lstStyle/>
                    <a:p>
                      <a:pPr algn="l" fontAlgn="b"/>
                      <a:r>
                        <a:rPr lang="sl-SI" sz="2400" b="1" u="none" strike="noStrike">
                          <a:solidFill>
                            <a:schemeClr val="bg1"/>
                          </a:solidFill>
                          <a:effectLst/>
                        </a:rPr>
                        <a:t>Ježce</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5</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8</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333990078"/>
                  </a:ext>
                </a:extLst>
              </a:tr>
              <a:tr h="353863">
                <a:tc>
                  <a:txBody>
                    <a:bodyPr/>
                    <a:lstStyle/>
                    <a:p>
                      <a:pPr algn="l" fontAlgn="b"/>
                      <a:r>
                        <a:rPr lang="sl-SI" sz="2400" b="1" u="none" strike="noStrike">
                          <a:solidFill>
                            <a:schemeClr val="bg1"/>
                          </a:solidFill>
                          <a:effectLst/>
                        </a:rPr>
                        <a:t>Koške Poljane</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4</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45977677"/>
                  </a:ext>
                </a:extLst>
              </a:tr>
              <a:tr h="353863">
                <a:tc>
                  <a:txBody>
                    <a:bodyPr/>
                    <a:lstStyle/>
                    <a:p>
                      <a:pPr algn="l" fontAlgn="b"/>
                      <a:r>
                        <a:rPr lang="sl-SI" sz="2400" b="1" u="none" strike="noStrike">
                          <a:solidFill>
                            <a:schemeClr val="bg1"/>
                          </a:solidFill>
                          <a:effectLst/>
                        </a:rPr>
                        <a:t>Liberga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1</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6</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296555837"/>
                  </a:ext>
                </a:extLst>
              </a:tr>
              <a:tr h="353863">
                <a:tc>
                  <a:txBody>
                    <a:bodyPr/>
                    <a:lstStyle/>
                    <a:p>
                      <a:pPr algn="l" fontAlgn="b"/>
                      <a:r>
                        <a:rPr lang="sl-SI" sz="2400" b="1" u="none" strike="noStrike">
                          <a:solidFill>
                            <a:schemeClr val="bg1"/>
                          </a:solidFill>
                          <a:effectLst/>
                        </a:rPr>
                        <a:t>Lupinica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27</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31</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17183320"/>
                  </a:ext>
                </a:extLst>
              </a:tr>
              <a:tr h="353863">
                <a:tc>
                  <a:txBody>
                    <a:bodyPr/>
                    <a:lstStyle/>
                    <a:p>
                      <a:pPr algn="l" fontAlgn="b"/>
                      <a:r>
                        <a:rPr lang="sl-SI" sz="2400" b="1" u="none" strike="noStrike">
                          <a:solidFill>
                            <a:schemeClr val="bg1"/>
                          </a:solidFill>
                          <a:effectLst/>
                        </a:rPr>
                        <a:t>Mala Kostrevnica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89</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100</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011018961"/>
                  </a:ext>
                </a:extLst>
              </a:tr>
              <a:tr h="353863">
                <a:tc>
                  <a:txBody>
                    <a:bodyPr/>
                    <a:lstStyle/>
                    <a:p>
                      <a:pPr algn="l" fontAlgn="b"/>
                      <a:r>
                        <a:rPr lang="sl-SI" sz="2400" b="1" u="none" strike="noStrike">
                          <a:solidFill>
                            <a:schemeClr val="bg1"/>
                          </a:solidFill>
                          <a:effectLst/>
                        </a:rPr>
                        <a:t>Mihelca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29</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695449095"/>
                  </a:ext>
                </a:extLst>
              </a:tr>
              <a:tr h="353863">
                <a:tc>
                  <a:txBody>
                    <a:bodyPr/>
                    <a:lstStyle/>
                    <a:p>
                      <a:pPr algn="l" fontAlgn="b"/>
                      <a:r>
                        <a:rPr lang="sl-SI" sz="2400" b="1" u="none" strike="noStrike">
                          <a:solidFill>
                            <a:schemeClr val="bg1"/>
                          </a:solidFill>
                          <a:effectLst/>
                        </a:rPr>
                        <a:t>Mišji Dol</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15</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099716584"/>
                  </a:ext>
                </a:extLst>
              </a:tr>
              <a:tr h="353863">
                <a:tc>
                  <a:txBody>
                    <a:bodyPr/>
                    <a:lstStyle/>
                    <a:p>
                      <a:pPr algn="l" fontAlgn="b"/>
                      <a:r>
                        <a:rPr lang="sl-SI" sz="2400" b="1" u="none" strike="noStrike">
                          <a:solidFill>
                            <a:schemeClr val="bg1"/>
                          </a:solidFill>
                          <a:effectLst/>
                        </a:rPr>
                        <a:t>Podroje</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44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68</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463593978"/>
                  </a:ext>
                </a:extLst>
              </a:tr>
              <a:tr h="353863">
                <a:tc>
                  <a:txBody>
                    <a:bodyPr/>
                    <a:lstStyle/>
                    <a:p>
                      <a:pPr algn="l" fontAlgn="b"/>
                      <a:r>
                        <a:rPr lang="sl-SI" sz="2400" b="1" u="none" strike="noStrike" dirty="0">
                          <a:solidFill>
                            <a:schemeClr val="bg1"/>
                          </a:solidFill>
                          <a:effectLst/>
                        </a:rPr>
                        <a:t>Primskovo</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4</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1372564779"/>
                  </a:ext>
                </a:extLst>
              </a:tr>
              <a:tr h="353863">
                <a:tc>
                  <a:txBody>
                    <a:bodyPr/>
                    <a:lstStyle/>
                    <a:p>
                      <a:pPr algn="l" fontAlgn="b"/>
                      <a:r>
                        <a:rPr lang="sl-SI" sz="2400" b="1" u="none" strike="noStrike">
                          <a:solidFill>
                            <a:schemeClr val="bg1"/>
                          </a:solidFill>
                          <a:effectLst/>
                        </a:rPr>
                        <a:t>Riharjevec</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17</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21</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660666591"/>
                  </a:ext>
                </a:extLst>
              </a:tr>
              <a:tr h="353863">
                <a:tc>
                  <a:txBody>
                    <a:bodyPr/>
                    <a:lstStyle/>
                    <a:p>
                      <a:pPr algn="l" fontAlgn="b"/>
                      <a:r>
                        <a:rPr lang="sl-SI" sz="2400" b="1" u="none" strike="noStrike">
                          <a:solidFill>
                            <a:schemeClr val="bg1"/>
                          </a:solidFill>
                          <a:effectLst/>
                        </a:rPr>
                        <a:t>Selšek</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26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27</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421064744"/>
                  </a:ext>
                </a:extLst>
              </a:tr>
              <a:tr h="353863">
                <a:tc>
                  <a:txBody>
                    <a:bodyPr/>
                    <a:lstStyle/>
                    <a:p>
                      <a:pPr algn="l" fontAlgn="b"/>
                      <a:r>
                        <a:rPr lang="sl-SI" sz="2400" b="1" u="none" strike="noStrike">
                          <a:solidFill>
                            <a:schemeClr val="bg1"/>
                          </a:solidFill>
                          <a:effectLst/>
                        </a:rPr>
                        <a:t>Spodnja Jablanica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24</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762322254"/>
                  </a:ext>
                </a:extLst>
              </a:tr>
              <a:tr h="353863">
                <a:tc>
                  <a:txBody>
                    <a:bodyPr/>
                    <a:lstStyle/>
                    <a:p>
                      <a:pPr algn="l" fontAlgn="b"/>
                      <a:r>
                        <a:rPr lang="sl-SI" sz="2400" b="1" u="none" strike="noStrike">
                          <a:solidFill>
                            <a:schemeClr val="bg1"/>
                          </a:solidFill>
                          <a:effectLst/>
                        </a:rPr>
                        <a:t>Velika Kostrevnica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63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7</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a:solidFill>
                            <a:schemeClr val="bg1"/>
                          </a:solidFill>
                          <a:effectLst/>
                        </a:rPr>
                        <a:t>72</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677207508"/>
                  </a:ext>
                </a:extLst>
              </a:tr>
              <a:tr h="353863">
                <a:tc>
                  <a:txBody>
                    <a:bodyPr/>
                    <a:lstStyle/>
                    <a:p>
                      <a:pPr algn="l" fontAlgn="b"/>
                      <a:r>
                        <a:rPr lang="sl-SI" sz="2400" b="1" u="none" strike="noStrike" dirty="0">
                          <a:solidFill>
                            <a:schemeClr val="bg1"/>
                          </a:solidFill>
                          <a:effectLst/>
                        </a:rPr>
                        <a:t>Vintarjevec</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42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1</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49</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575944631"/>
                  </a:ext>
                </a:extLst>
              </a:tr>
              <a:tr h="353863">
                <a:tc>
                  <a:txBody>
                    <a:bodyPr/>
                    <a:lstStyle/>
                    <a:p>
                      <a:pPr algn="l" fontAlgn="b"/>
                      <a:r>
                        <a:rPr lang="sl-SI" sz="2400" b="1" u="none" strike="noStrike">
                          <a:solidFill>
                            <a:schemeClr val="bg1"/>
                          </a:solidFill>
                          <a:effectLst/>
                        </a:rPr>
                        <a:t>Vrata</a:t>
                      </a:r>
                      <a:endParaRPr lang="sl-SI" sz="2400" b="1" i="0" u="none" strike="noStrike">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0</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10</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3116130702"/>
                  </a:ext>
                </a:extLst>
              </a:tr>
              <a:tr h="353863">
                <a:tc>
                  <a:txBody>
                    <a:bodyPr/>
                    <a:lstStyle/>
                    <a:p>
                      <a:pPr algn="l" fontAlgn="b"/>
                      <a:r>
                        <a:rPr lang="sl-SI" sz="2400" b="1" u="none" strike="noStrike" dirty="0">
                          <a:solidFill>
                            <a:schemeClr val="bg1"/>
                          </a:solidFill>
                          <a:effectLst/>
                        </a:rPr>
                        <a:t>Zavrstnik</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155</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6</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163</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4051305495"/>
                  </a:ext>
                </a:extLst>
              </a:tr>
              <a:tr h="353863">
                <a:tc>
                  <a:txBody>
                    <a:bodyPr/>
                    <a:lstStyle/>
                    <a:p>
                      <a:pPr algn="l" fontAlgn="b"/>
                      <a:r>
                        <a:rPr lang="sl-SI" sz="2400" b="1" u="none" strike="noStrike" dirty="0">
                          <a:solidFill>
                            <a:schemeClr val="bg1"/>
                          </a:solidFill>
                          <a:effectLst/>
                        </a:rPr>
                        <a:t>Zgornja Jablanica</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tc>
                  <a:txBody>
                    <a:bodyPr/>
                    <a:lstStyle/>
                    <a:p>
                      <a:pPr algn="r" fontAlgn="b"/>
                      <a:r>
                        <a:rPr lang="sl-SI" sz="2400" u="none" strike="noStrike">
                          <a:solidFill>
                            <a:schemeClr val="tx2"/>
                          </a:solidFill>
                          <a:effectLst/>
                        </a:rPr>
                        <a:t>33</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4</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a:solidFill>
                            <a:schemeClr val="tx2"/>
                          </a:solidFill>
                          <a:effectLst/>
                        </a:rPr>
                        <a:t>2</a:t>
                      </a:r>
                      <a:endParaRPr lang="sl-SI" sz="24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sl-SI" sz="2400" u="none" strike="noStrike" dirty="0">
                          <a:solidFill>
                            <a:schemeClr val="tx2"/>
                          </a:solidFill>
                          <a:effectLst/>
                        </a:rPr>
                        <a:t>0</a:t>
                      </a:r>
                      <a:endParaRPr lang="sl-SI" sz="2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sl-SI" sz="2400" b="1" u="none" strike="noStrike" dirty="0">
                          <a:solidFill>
                            <a:schemeClr val="bg1"/>
                          </a:solidFill>
                          <a:effectLst/>
                        </a:rPr>
                        <a:t>39</a:t>
                      </a:r>
                      <a:endParaRPr lang="sl-SI" sz="2400" b="1" i="0" u="none" strike="noStrike" dirty="0">
                        <a:solidFill>
                          <a:schemeClr val="bg1"/>
                        </a:solidFill>
                        <a:effectLst/>
                        <a:latin typeface="Calibri" panose="020F0502020204030204" pitchFamily="34" charset="0"/>
                      </a:endParaRPr>
                    </a:p>
                  </a:txBody>
                  <a:tcPr marL="9525" marR="9525" marT="9525" marB="0" anchor="b">
                    <a:solidFill>
                      <a:srgbClr val="ED1B24"/>
                    </a:solidFill>
                  </a:tcPr>
                </a:tc>
                <a:extLst>
                  <a:ext uri="{0D108BD9-81ED-4DB2-BD59-A6C34878D82A}">
                    <a16:rowId xmlns:a16="http://schemas.microsoft.com/office/drawing/2014/main" val="2016827937"/>
                  </a:ext>
                </a:extLst>
              </a:tr>
            </a:tbl>
          </a:graphicData>
        </a:graphic>
      </p:graphicFrame>
    </p:spTree>
    <p:extLst>
      <p:ext uri="{BB962C8B-B14F-4D97-AF65-F5344CB8AC3E}">
        <p14:creationId xmlns:p14="http://schemas.microsoft.com/office/powerpoint/2010/main" val="345373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a:off x="0" y="2795"/>
            <a:ext cx="3316647" cy="13716002"/>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3630143" y="1264885"/>
            <a:ext cx="11171648" cy="1015663"/>
          </a:xfrm>
          <a:prstGeom prst="rect">
            <a:avLst/>
          </a:prstGeom>
          <a:noFill/>
        </p:spPr>
        <p:txBody>
          <a:bodyPr wrap="none" rtlCol="0">
            <a:spAutoFit/>
          </a:bodyPr>
          <a:lstStyle/>
          <a:p>
            <a:r>
              <a:rPr lang="sl-SI" sz="6000" dirty="0">
                <a:solidFill>
                  <a:schemeClr val="tx2">
                    <a:lumMod val="50000"/>
                  </a:schemeClr>
                </a:solidFill>
                <a:latin typeface="Lato Light" charset="0"/>
                <a:ea typeface="Lato Light" charset="0"/>
                <a:cs typeface="Lato Light" charset="0"/>
              </a:rPr>
              <a:t>RUNE – model odprtega omrežja</a:t>
            </a:r>
            <a:endParaRPr lang="en-US" sz="6000" dirty="0">
              <a:solidFill>
                <a:schemeClr val="tx2">
                  <a:lumMod val="50000"/>
                </a:schemeClr>
              </a:solidFill>
              <a:latin typeface="Lato Light" charset="0"/>
              <a:ea typeface="Lato Light" charset="0"/>
              <a:cs typeface="Lato Light" charset="0"/>
            </a:endParaRPr>
          </a:p>
        </p:txBody>
      </p:sp>
      <p:pic>
        <p:nvPicPr>
          <p:cNvPr id="3" name="Slika 2">
            <a:extLst>
              <a:ext uri="{FF2B5EF4-FFF2-40B4-BE49-F238E27FC236}">
                <a16:creationId xmlns:a16="http://schemas.microsoft.com/office/drawing/2014/main" id="{A8885849-7B57-424C-BC32-BD760E6984D4}"/>
              </a:ext>
            </a:extLst>
          </p:cNvPr>
          <p:cNvPicPr>
            <a:picLocks noChangeAspect="1"/>
          </p:cNvPicPr>
          <p:nvPr/>
        </p:nvPicPr>
        <p:blipFill>
          <a:blip r:embed="rId2"/>
          <a:stretch>
            <a:fillRect/>
          </a:stretch>
        </p:blipFill>
        <p:spPr>
          <a:xfrm>
            <a:off x="4289048" y="2424834"/>
            <a:ext cx="16284952" cy="10961652"/>
          </a:xfrm>
          <a:prstGeom prst="rect">
            <a:avLst/>
          </a:prstGeom>
        </p:spPr>
      </p:pic>
      <p:sp>
        <p:nvSpPr>
          <p:cNvPr id="2" name="Označba mesta številke diapozitiva 1">
            <a:extLst>
              <a:ext uri="{FF2B5EF4-FFF2-40B4-BE49-F238E27FC236}">
                <a16:creationId xmlns:a16="http://schemas.microsoft.com/office/drawing/2014/main" id="{DB3973CA-ADCA-4251-AD70-44AED87BE479}"/>
              </a:ext>
            </a:extLst>
          </p:cNvPr>
          <p:cNvSpPr>
            <a:spLocks noGrp="1"/>
          </p:cNvSpPr>
          <p:nvPr>
            <p:ph type="sldNum" sz="quarter" idx="12"/>
          </p:nvPr>
        </p:nvSpPr>
        <p:spPr/>
        <p:txBody>
          <a:bodyPr/>
          <a:lstStyle/>
          <a:p>
            <a:fld id="{3CBBC910-17A8-5042-A077-D5AF11B6BDF4}" type="slidenum">
              <a:rPr lang="en-US" smtClean="0"/>
              <a:t>6</a:t>
            </a:fld>
            <a:endParaRPr lang="en-US"/>
          </a:p>
        </p:txBody>
      </p:sp>
    </p:spTree>
    <p:extLst>
      <p:ext uri="{BB962C8B-B14F-4D97-AF65-F5344CB8AC3E}">
        <p14:creationId xmlns:p14="http://schemas.microsoft.com/office/powerpoint/2010/main" val="2376372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30272" y="-10930271"/>
            <a:ext cx="2526632"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736406" y="755484"/>
            <a:ext cx="13101514"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Kako bo potekala gradnja v vaši občini</a:t>
            </a:r>
            <a:endParaRPr lang="en-US" sz="6000" dirty="0">
              <a:solidFill>
                <a:schemeClr val="bg1"/>
              </a:solidFill>
              <a:latin typeface="Lato Light" charset="0"/>
              <a:ea typeface="Lato Light" charset="0"/>
              <a:cs typeface="Lato Light" charset="0"/>
            </a:endParaRPr>
          </a:p>
        </p:txBody>
      </p:sp>
      <p:graphicFrame>
        <p:nvGraphicFramePr>
          <p:cNvPr id="2" name="Diagram 1">
            <a:extLst>
              <a:ext uri="{FF2B5EF4-FFF2-40B4-BE49-F238E27FC236}">
                <a16:creationId xmlns:a16="http://schemas.microsoft.com/office/drawing/2014/main" id="{E8681927-38ED-4EE5-81EC-56FD033A4349}"/>
              </a:ext>
            </a:extLst>
          </p:cNvPr>
          <p:cNvGraphicFramePr/>
          <p:nvPr>
            <p:extLst>
              <p:ext uri="{D42A27DB-BD31-4B8C-83A1-F6EECF244321}">
                <p14:modId xmlns:p14="http://schemas.microsoft.com/office/powerpoint/2010/main" val="1949288419"/>
              </p:ext>
            </p:extLst>
          </p:nvPr>
        </p:nvGraphicFramePr>
        <p:xfrm>
          <a:off x="3548026" y="3587261"/>
          <a:ext cx="17291122" cy="5846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ravokotnik 8">
            <a:extLst>
              <a:ext uri="{FF2B5EF4-FFF2-40B4-BE49-F238E27FC236}">
                <a16:creationId xmlns:a16="http://schemas.microsoft.com/office/drawing/2014/main" id="{D6E915C6-AD15-4B9F-A3A3-D155FF9132A6}"/>
              </a:ext>
            </a:extLst>
          </p:cNvPr>
          <p:cNvSpPr/>
          <p:nvPr/>
        </p:nvSpPr>
        <p:spPr>
          <a:xfrm>
            <a:off x="5562427" y="10337561"/>
            <a:ext cx="10609729" cy="1596127"/>
          </a:xfrm>
          <a:prstGeom prst="rect">
            <a:avLst/>
          </a:prstGeom>
          <a:solidFill>
            <a:srgbClr val="ED1B24">
              <a:alpha val="8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latin typeface="Lato Light" panose="020F0502020204030203" pitchFamily="34" charset="0"/>
                <a:ea typeface="Lato Light" panose="020F0502020204030203" pitchFamily="34" charset="0"/>
                <a:cs typeface="Lato Light" panose="020F0502020204030203" pitchFamily="34" charset="0"/>
              </a:rPr>
              <a:t>Cilj: zagotoviti vsaj 25% penetracije v posameznem naselju, da se začne gradnja do končnih uporabnikov</a:t>
            </a:r>
          </a:p>
        </p:txBody>
      </p:sp>
      <p:sp>
        <p:nvSpPr>
          <p:cNvPr id="3" name="Pravokotnik 2">
            <a:extLst>
              <a:ext uri="{FF2B5EF4-FFF2-40B4-BE49-F238E27FC236}">
                <a16:creationId xmlns:a16="http://schemas.microsoft.com/office/drawing/2014/main" id="{98E1F1F6-C644-4782-814C-32FF74504ACE}"/>
              </a:ext>
            </a:extLst>
          </p:cNvPr>
          <p:cNvSpPr/>
          <p:nvPr/>
        </p:nvSpPr>
        <p:spPr>
          <a:xfrm>
            <a:off x="3294185" y="4243754"/>
            <a:ext cx="7573107" cy="4736123"/>
          </a:xfrm>
          <a:prstGeom prst="rect">
            <a:avLst/>
          </a:prstGeom>
          <a:noFill/>
          <a:ln>
            <a:solidFill>
              <a:srgbClr val="F04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a:extLst>
              <a:ext uri="{FF2B5EF4-FFF2-40B4-BE49-F238E27FC236}">
                <a16:creationId xmlns:a16="http://schemas.microsoft.com/office/drawing/2014/main" id="{EEB5257F-541F-46EC-B1B2-737FF55ABC26}"/>
              </a:ext>
            </a:extLst>
          </p:cNvPr>
          <p:cNvSpPr txBox="1"/>
          <p:nvPr/>
        </p:nvSpPr>
        <p:spPr>
          <a:xfrm>
            <a:off x="6178060" y="3663371"/>
            <a:ext cx="2790093" cy="646331"/>
          </a:xfrm>
          <a:prstGeom prst="rect">
            <a:avLst/>
          </a:prstGeom>
          <a:noFill/>
        </p:spPr>
        <p:txBody>
          <a:bodyPr wrap="square" rtlCol="0">
            <a:spAutoFit/>
          </a:bodyPr>
          <a:lstStyle/>
          <a:p>
            <a:r>
              <a:rPr lang="sl-SI" dirty="0">
                <a:solidFill>
                  <a:srgbClr val="F0464D"/>
                </a:solidFill>
              </a:rPr>
              <a:t>Projektiranje</a:t>
            </a:r>
          </a:p>
        </p:txBody>
      </p:sp>
      <p:sp>
        <p:nvSpPr>
          <p:cNvPr id="8" name="Pravokotnik 7">
            <a:extLst>
              <a:ext uri="{FF2B5EF4-FFF2-40B4-BE49-F238E27FC236}">
                <a16:creationId xmlns:a16="http://schemas.microsoft.com/office/drawing/2014/main" id="{77B57FAA-872C-4884-A3C6-885C1FD12E00}"/>
              </a:ext>
            </a:extLst>
          </p:cNvPr>
          <p:cNvSpPr/>
          <p:nvPr/>
        </p:nvSpPr>
        <p:spPr>
          <a:xfrm>
            <a:off x="10867292" y="4243753"/>
            <a:ext cx="8546124" cy="4736123"/>
          </a:xfrm>
          <a:prstGeom prst="rect">
            <a:avLst/>
          </a:prstGeom>
          <a:noFill/>
          <a:ln>
            <a:solidFill>
              <a:srgbClr val="F04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a:extLst>
              <a:ext uri="{FF2B5EF4-FFF2-40B4-BE49-F238E27FC236}">
                <a16:creationId xmlns:a16="http://schemas.microsoft.com/office/drawing/2014/main" id="{FCBBBDA9-E918-4F0A-9941-0139D7D58865}"/>
              </a:ext>
            </a:extLst>
          </p:cNvPr>
          <p:cNvSpPr txBox="1"/>
          <p:nvPr/>
        </p:nvSpPr>
        <p:spPr>
          <a:xfrm>
            <a:off x="14235880" y="3663371"/>
            <a:ext cx="2790093" cy="646331"/>
          </a:xfrm>
          <a:prstGeom prst="rect">
            <a:avLst/>
          </a:prstGeom>
          <a:noFill/>
        </p:spPr>
        <p:txBody>
          <a:bodyPr wrap="square" rtlCol="0">
            <a:spAutoFit/>
          </a:bodyPr>
          <a:lstStyle/>
          <a:p>
            <a:r>
              <a:rPr lang="sl-SI" dirty="0">
                <a:solidFill>
                  <a:srgbClr val="F0464D"/>
                </a:solidFill>
              </a:rPr>
              <a:t>Izgradnja</a:t>
            </a:r>
          </a:p>
        </p:txBody>
      </p:sp>
    </p:spTree>
    <p:extLst>
      <p:ext uri="{BB962C8B-B14F-4D97-AF65-F5344CB8AC3E}">
        <p14:creationId xmlns:p14="http://schemas.microsoft.com/office/powerpoint/2010/main" val="188848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36288" y="-10936287"/>
            <a:ext cx="2514600"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695411" y="642659"/>
            <a:ext cx="15247176"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Preverjanje naslovov</a:t>
            </a:r>
            <a:endParaRPr lang="en-US" sz="6000" dirty="0">
              <a:solidFill>
                <a:schemeClr val="bg1"/>
              </a:solidFill>
              <a:latin typeface="Lato Light" charset="0"/>
              <a:ea typeface="Lato Light" charset="0"/>
              <a:cs typeface="Lato Light" charset="0"/>
            </a:endParaRPr>
          </a:p>
        </p:txBody>
      </p:sp>
      <p:graphicFrame>
        <p:nvGraphicFramePr>
          <p:cNvPr id="2" name="Diagram 1">
            <a:extLst>
              <a:ext uri="{FF2B5EF4-FFF2-40B4-BE49-F238E27FC236}">
                <a16:creationId xmlns:a16="http://schemas.microsoft.com/office/drawing/2014/main" id="{E8681927-38ED-4EE5-81EC-56FD033A4349}"/>
              </a:ext>
            </a:extLst>
          </p:cNvPr>
          <p:cNvGraphicFramePr/>
          <p:nvPr>
            <p:extLst>
              <p:ext uri="{D42A27DB-BD31-4B8C-83A1-F6EECF244321}">
                <p14:modId xmlns:p14="http://schemas.microsoft.com/office/powerpoint/2010/main" val="1143325854"/>
              </p:ext>
            </p:extLst>
          </p:nvPr>
        </p:nvGraphicFramePr>
        <p:xfrm>
          <a:off x="274798" y="2927704"/>
          <a:ext cx="24198526" cy="8182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oljeZBesedilom 2">
            <a:extLst>
              <a:ext uri="{FF2B5EF4-FFF2-40B4-BE49-F238E27FC236}">
                <a16:creationId xmlns:a16="http://schemas.microsoft.com/office/drawing/2014/main" id="{F81B285C-3D43-4585-B6E0-A91A91156195}"/>
              </a:ext>
            </a:extLst>
          </p:cNvPr>
          <p:cNvSpPr txBox="1"/>
          <p:nvPr/>
        </p:nvSpPr>
        <p:spPr>
          <a:xfrm>
            <a:off x="5689394" y="9089395"/>
            <a:ext cx="5812796" cy="2246769"/>
          </a:xfrm>
          <a:prstGeom prst="rect">
            <a:avLst/>
          </a:prstGeom>
          <a:noFill/>
        </p:spPr>
        <p:txBody>
          <a:bodyPr wrap="square" rtlCol="0">
            <a:spAutoFit/>
          </a:bodyPr>
          <a:lstStyle/>
          <a:p>
            <a:pPr marL="457200" indent="-4572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delovna področja </a:t>
            </a:r>
          </a:p>
          <a:p>
            <a:pPr marL="457200" indent="-4572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informacijska družba</a:t>
            </a:r>
          </a:p>
          <a:p>
            <a:pPr marL="457200" indent="-4572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gradnja odprtih širokopasovnih omrežij naslednje generacije</a:t>
            </a:r>
          </a:p>
          <a:p>
            <a:pPr marL="457200" indent="-457200">
              <a:buFont typeface="Arial" panose="020B0604020202020204" pitchFamily="34" charset="0"/>
              <a:buChar char="•"/>
            </a:pPr>
            <a:r>
              <a:rPr lang="sl-SI" sz="2800" dirty="0">
                <a:solidFill>
                  <a:schemeClr val="tx2">
                    <a:lumMod val="50000"/>
                  </a:schemeClr>
                </a:solidFill>
                <a:latin typeface="Lato Light" panose="020F0502020204030203" pitchFamily="34" charset="0"/>
                <a:ea typeface="Lato Light" panose="020F0502020204030203" pitchFamily="34" charset="0"/>
                <a:cs typeface="Lato Light" panose="020F0502020204030203" pitchFamily="34" charset="0"/>
              </a:rPr>
              <a:t>seznam belih lis (8.11.2017)</a:t>
            </a:r>
          </a:p>
        </p:txBody>
      </p:sp>
    </p:spTree>
    <p:extLst>
      <p:ext uri="{BB962C8B-B14F-4D97-AF65-F5344CB8AC3E}">
        <p14:creationId xmlns:p14="http://schemas.microsoft.com/office/powerpoint/2010/main" val="304559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1712B3C-1DA7-45C5-8C18-32220C3EF95B}"/>
              </a:ext>
            </a:extLst>
          </p:cNvPr>
          <p:cNvSpPr/>
          <p:nvPr/>
        </p:nvSpPr>
        <p:spPr>
          <a:xfrm rot="5400000">
            <a:off x="10930271" y="-10930270"/>
            <a:ext cx="2526634" cy="24387175"/>
          </a:xfrm>
          <a:prstGeom prst="rect">
            <a:avLst/>
          </a:prstGeom>
          <a:solidFill>
            <a:srgbClr val="ED1B2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4" name="TextBox 23"/>
          <p:cNvSpPr txBox="1"/>
          <p:nvPr/>
        </p:nvSpPr>
        <p:spPr>
          <a:xfrm>
            <a:off x="1659316" y="749468"/>
            <a:ext cx="16917442" cy="1015663"/>
          </a:xfrm>
          <a:prstGeom prst="rect">
            <a:avLst/>
          </a:prstGeom>
          <a:noFill/>
        </p:spPr>
        <p:txBody>
          <a:bodyPr wrap="square" rtlCol="0">
            <a:spAutoFit/>
          </a:bodyPr>
          <a:lstStyle/>
          <a:p>
            <a:r>
              <a:rPr lang="sl-SI" sz="6000" dirty="0">
                <a:solidFill>
                  <a:schemeClr val="bg1"/>
                </a:solidFill>
                <a:latin typeface="Lato Light" charset="0"/>
                <a:ea typeface="Lato Light" charset="0"/>
                <a:cs typeface="Lato Light" charset="0"/>
              </a:rPr>
              <a:t>Kako bo potekalo priključevanje uporabnikov?</a:t>
            </a:r>
            <a:endParaRPr lang="en-US" sz="6000" dirty="0">
              <a:solidFill>
                <a:schemeClr val="bg1"/>
              </a:solidFill>
              <a:latin typeface="Lato Light" charset="0"/>
              <a:ea typeface="Lato Light" charset="0"/>
              <a:cs typeface="Lato Light" charset="0"/>
            </a:endParaRPr>
          </a:p>
        </p:txBody>
      </p:sp>
      <p:graphicFrame>
        <p:nvGraphicFramePr>
          <p:cNvPr id="2" name="Diagram 1">
            <a:extLst>
              <a:ext uri="{FF2B5EF4-FFF2-40B4-BE49-F238E27FC236}">
                <a16:creationId xmlns:a16="http://schemas.microsoft.com/office/drawing/2014/main" id="{E8681927-38ED-4EE5-81EC-56FD033A4349}"/>
              </a:ext>
            </a:extLst>
          </p:cNvPr>
          <p:cNvGraphicFramePr/>
          <p:nvPr>
            <p:extLst>
              <p:ext uri="{D42A27DB-BD31-4B8C-83A1-F6EECF244321}">
                <p14:modId xmlns:p14="http://schemas.microsoft.com/office/powerpoint/2010/main" val="4028952178"/>
              </p:ext>
            </p:extLst>
          </p:nvPr>
        </p:nvGraphicFramePr>
        <p:xfrm>
          <a:off x="94324" y="3116179"/>
          <a:ext cx="24198526" cy="9565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7970517"/>
      </p:ext>
    </p:extLst>
  </p:cSld>
  <p:clrMapOvr>
    <a:masterClrMapping/>
  </p:clrMapOvr>
</p:sld>
</file>

<file path=ppt/theme/theme1.xml><?xml version="1.0" encoding="utf-8"?>
<a:theme xmlns:a="http://schemas.openxmlformats.org/drawingml/2006/main" name="Office Theme">
  <a:themeElements>
    <a:clrScheme name="Moss Green Light - Rocketo Graphics">
      <a:dk1>
        <a:srgbClr val="999999"/>
      </a:dk1>
      <a:lt1>
        <a:srgbClr val="FFFFFF"/>
      </a:lt1>
      <a:dk2>
        <a:srgbClr val="494949"/>
      </a:dk2>
      <a:lt2>
        <a:srgbClr val="FFFFFF"/>
      </a:lt2>
      <a:accent1>
        <a:srgbClr val="4BC676"/>
      </a:accent1>
      <a:accent2>
        <a:srgbClr val="43C072"/>
      </a:accent2>
      <a:accent3>
        <a:srgbClr val="40B884"/>
      </a:accent3>
      <a:accent4>
        <a:srgbClr val="3CAE8C"/>
      </a:accent4>
      <a:accent5>
        <a:srgbClr val="379987"/>
      </a:accent5>
      <a:accent6>
        <a:srgbClr val="328582"/>
      </a:accent6>
      <a:hlink>
        <a:srgbClr val="F33B48"/>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2570</TotalTime>
  <Words>1585</Words>
  <Application>Microsoft Office PowerPoint</Application>
  <PresentationFormat>Po meri</PresentationFormat>
  <Paragraphs>343</Paragraphs>
  <Slides>19</Slides>
  <Notes>1</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19</vt:i4>
      </vt:variant>
    </vt:vector>
  </HeadingPairs>
  <TitlesOfParts>
    <vt:vector size="29" baseType="lpstr">
      <vt:lpstr>Arial</vt:lpstr>
      <vt:lpstr>Calibri</vt:lpstr>
      <vt:lpstr>Calibri Light</vt:lpstr>
      <vt:lpstr>Gill Sans</vt:lpstr>
      <vt:lpstr>Lato Black</vt:lpstr>
      <vt:lpstr>Lato Light</vt:lpstr>
      <vt:lpstr>Lato Medium</vt:lpstr>
      <vt:lpstr>Lato Thin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Mingo Starr</cp:lastModifiedBy>
  <cp:revision>101</cp:revision>
  <dcterms:created xsi:type="dcterms:W3CDTF">2017-05-16T07:20:16Z</dcterms:created>
  <dcterms:modified xsi:type="dcterms:W3CDTF">2018-10-25T08:37:53Z</dcterms:modified>
</cp:coreProperties>
</file>